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328" r:id="rId2"/>
    <p:sldId id="306" r:id="rId3"/>
    <p:sldId id="355" r:id="rId4"/>
    <p:sldId id="352" r:id="rId5"/>
    <p:sldId id="356" r:id="rId6"/>
    <p:sldId id="318" r:id="rId7"/>
    <p:sldId id="259" r:id="rId8"/>
    <p:sldId id="260" r:id="rId9"/>
    <p:sldId id="261" r:id="rId10"/>
    <p:sldId id="262" r:id="rId11"/>
    <p:sldId id="354" r:id="rId12"/>
    <p:sldId id="347" r:id="rId13"/>
    <p:sldId id="322" r:id="rId14"/>
    <p:sldId id="264" r:id="rId15"/>
    <p:sldId id="348" r:id="rId16"/>
    <p:sldId id="265" r:id="rId17"/>
    <p:sldId id="345" r:id="rId18"/>
    <p:sldId id="346" r:id="rId19"/>
    <p:sldId id="335" r:id="rId20"/>
    <p:sldId id="337" r:id="rId21"/>
    <p:sldId id="336" r:id="rId22"/>
    <p:sldId id="267" r:id="rId23"/>
    <p:sldId id="268" r:id="rId24"/>
    <p:sldId id="269" r:id="rId25"/>
    <p:sldId id="270" r:id="rId26"/>
    <p:sldId id="271" r:id="rId27"/>
    <p:sldId id="339" r:id="rId28"/>
    <p:sldId id="272" r:id="rId29"/>
    <p:sldId id="273" r:id="rId30"/>
    <p:sldId id="274" r:id="rId31"/>
    <p:sldId id="275" r:id="rId32"/>
    <p:sldId id="321" r:id="rId33"/>
    <p:sldId id="277" r:id="rId34"/>
    <p:sldId id="278" r:id="rId35"/>
    <p:sldId id="279" r:id="rId36"/>
    <p:sldId id="280" r:id="rId37"/>
    <p:sldId id="281" r:id="rId38"/>
    <p:sldId id="282" r:id="rId39"/>
    <p:sldId id="323" r:id="rId40"/>
    <p:sldId id="283" r:id="rId41"/>
    <p:sldId id="284" r:id="rId42"/>
    <p:sldId id="285" r:id="rId43"/>
    <p:sldId id="286" r:id="rId44"/>
    <p:sldId id="287" r:id="rId45"/>
    <p:sldId id="288" r:id="rId46"/>
    <p:sldId id="313" r:id="rId47"/>
    <p:sldId id="342" r:id="rId48"/>
    <p:sldId id="343" r:id="rId49"/>
    <p:sldId id="289" r:id="rId50"/>
    <p:sldId id="290" r:id="rId51"/>
    <p:sldId id="292" r:id="rId52"/>
    <p:sldId id="291" r:id="rId53"/>
    <p:sldId id="294" r:id="rId54"/>
    <p:sldId id="295" r:id="rId55"/>
    <p:sldId id="296" r:id="rId56"/>
    <p:sldId id="297" r:id="rId57"/>
    <p:sldId id="319" r:id="rId58"/>
    <p:sldId id="325" r:id="rId59"/>
    <p:sldId id="350" r:id="rId6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C69FC2-39DB-4367-895A-15DAE4CBAB87}" type="datetimeFigureOut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12B523-9F14-47CA-9DC9-75A0859D186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18791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B7FB8A-ED85-4DAD-A859-B481C6CA7E34}" type="slidenum">
              <a:rPr lang="ru-RU" altLang="en-US" smtClean="0"/>
              <a:pPr/>
              <a:t>37</a:t>
            </a:fld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1054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DCB1-E762-406E-BD2E-0E119386EC26}" type="datetime1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46D29-06E4-42E5-AB8B-E52461610F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425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91F4-FC62-4872-93DE-126F0F512725}" type="datetime1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C0D3-55B6-4632-91BA-90D6506184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25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0537-97D4-4079-843B-25AE215F9FF2}" type="datetime1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9FE45-CFA8-46BC-9801-4DCD85A2ED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98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E8997-9F28-4E18-B91D-DF2FD8FF0E42}" type="datetime1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0DEA-4B5D-474D-BE09-4E50CC0E3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686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74C-82BE-4E12-9C24-B59E5855C160}" type="datetime1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CA402-EE52-450A-B6D9-8FD04680F1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17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E81E2-604B-4EE7-9722-264FA8EADCED}" type="datetime1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AD44-5A8B-48E6-979D-599E21D702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399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AA6C-5B85-4A1F-B3B0-F17E263F35B6}" type="datetime1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41C3-E3AF-4779-BB43-036A92EE1F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555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E28A0-98F2-48CA-9655-042AC9DEBD30}" type="datetime1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6C47-7F12-4A59-8542-1566EAB536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7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C2F9-06F7-4817-8BAB-46247035F14E}" type="datetime1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4C55-D523-4B16-9B5E-63F7BF485E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56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E269-0A3A-4299-87B1-459F7B7F2111}" type="datetime1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86DD0-5E06-48EE-944A-ACB1D4DC69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69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4950-8E4D-447C-8538-89E9C1C74A43}" type="datetime1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0689E-8FFC-4BFD-A35F-4820207000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67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A2EDEC-9A88-4413-9BCD-BCA42DFF6E89}" type="datetime1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6177306-3706-4645-94ED-6643848C62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7.wmf"/><Relationship Id="rId3" Type="http://schemas.openxmlformats.org/officeDocument/2006/relationships/image" Target="../media/image29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1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6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5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70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6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78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87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96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85.bin"/><Relationship Id="rId4" Type="http://schemas.openxmlformats.org/officeDocument/2006/relationships/image" Target="../media/image89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94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98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9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92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06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Чувашский государственный университет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Раритетная лаборатория физики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raritet.chuvsu.ru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Лекция 3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Механическая работа и энергия.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Лекцию подготовил</a:t>
            </a:r>
            <a:r>
              <a:rPr lang="ru-RU" altLang="ru-RU" sz="32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общей физики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Сорокин Геннадий Михайлович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			 2024 год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755650" y="1484313"/>
            <a:ext cx="7704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320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878883"/>
            <a:ext cx="2325197" cy="20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4813"/>
            <a:ext cx="460851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01675" y="3122613"/>
            <a:ext cx="81184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Графически работа определяется по площади</a:t>
            </a:r>
            <a:endParaRPr lang="en-US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криволинейной фигуры под графиком 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ru-RU" altLang="ru-RU" sz="2400" i="1" baseline="-250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F89C1C-AB41-47AD-B1A2-83C9B0EDB887}" type="slidenum">
              <a:rPr lang="ru-RU" altLang="ru-RU" smtClean="0">
                <a:solidFill>
                  <a:srgbClr val="898989"/>
                </a:solidFill>
              </a:rPr>
              <a:pPr/>
              <a:t>10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8675688" y="2997200"/>
            <a:ext cx="2159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748713" y="476250"/>
            <a:ext cx="1428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1050"/>
            <a:ext cx="36004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A6C47-7F12-4A59-8542-1566EAB536F3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839617"/>
            <a:ext cx="7034435" cy="48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4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 работа над пружиной</a:t>
            </a:r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C9B0BDF-9E4F-41F7-A37F-5FF096A8D263}" type="slidenum">
              <a:rPr lang="ru-RU" altLang="ru-RU" smtClean="0">
                <a:solidFill>
                  <a:srgbClr val="898989"/>
                </a:solidFill>
              </a:rPr>
              <a:pPr/>
              <a:t>12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609850"/>
            <a:ext cx="453707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468313" y="1690688"/>
            <a:ext cx="835183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Для того, чтобы растянуть пружину, к ней нужно приложить внешнюю силу, модуль которой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пропорционален удлинению пружины.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684213" y="4983163"/>
            <a:ext cx="81359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Направление внешней силы    </a:t>
            </a:r>
            <a:r>
              <a:rPr lang="en-US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совпадает с направлением перемещения,                                        </a:t>
            </a:r>
            <a:endParaRPr lang="en-US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где: k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жесткость пружины.</a:t>
            </a:r>
            <a:r>
              <a:rPr lang="ru-RU" altLang="ru-RU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Object 58"/>
          <p:cNvGraphicFramePr>
            <a:graphicFrameLocks noChangeAspect="1"/>
          </p:cNvGraphicFramePr>
          <p:nvPr/>
        </p:nvGraphicFramePr>
        <p:xfrm>
          <a:off x="2843213" y="5503863"/>
          <a:ext cx="228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4" imgW="228600" imgH="330200" progId="">
                  <p:embed/>
                </p:oleObj>
              </mc:Choice>
              <mc:Fallback>
                <p:oleObj name="Equation" r:id="rId4" imgW="228600" imgH="33020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503863"/>
                        <a:ext cx="2286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0"/>
          <p:cNvGraphicFramePr>
            <a:graphicFrameLocks noChangeAspect="1"/>
          </p:cNvGraphicFramePr>
          <p:nvPr/>
        </p:nvGraphicFramePr>
        <p:xfrm>
          <a:off x="4751388" y="5848350"/>
          <a:ext cx="17526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6" imgW="1752600" imgH="469900" progId="">
                  <p:embed/>
                </p:oleObj>
              </mc:Choice>
              <mc:Fallback>
                <p:oleObj name="Equation" r:id="rId6" imgW="1752600" imgH="46990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5848350"/>
                        <a:ext cx="17526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40C960D-BAA9-4622-8436-0CC5EDBD9F22}" type="slidenum">
              <a:rPr lang="ru-RU" altLang="ru-RU" smtClean="0">
                <a:solidFill>
                  <a:srgbClr val="898989"/>
                </a:solidFill>
              </a:rPr>
              <a:pPr/>
              <a:t>13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250825" y="549275"/>
            <a:ext cx="8532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Зависимость модуля внешней силы от координаты 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изображается на графике прямой линией. 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33825"/>
            <a:ext cx="35290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95288" y="1773238"/>
            <a:ext cx="7921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 площади треугольника на этом рисунке можно определить работу, совершенную внешней силой, приложенной к правому свободному концу пружины:</a:t>
            </a:r>
          </a:p>
          <a:p>
            <a:endParaRPr lang="ru-RU" altLang="ru-RU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37"/>
          <p:cNvGraphicFramePr>
            <a:graphicFrameLocks noChangeAspect="1"/>
          </p:cNvGraphicFramePr>
          <p:nvPr/>
        </p:nvGraphicFramePr>
        <p:xfrm>
          <a:off x="539750" y="3068638"/>
          <a:ext cx="14478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4" imgW="1447800" imgH="889000" progId="">
                  <p:embed/>
                </p:oleObj>
              </mc:Choice>
              <mc:Fallback>
                <p:oleObj name="Equation" r:id="rId4" imgW="1447800" imgH="8890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068638"/>
                        <a:ext cx="1447800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260350"/>
            <a:ext cx="80645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9750" y="1125538"/>
            <a:ext cx="80645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Этой же формулой выражается работа, совершённая внешней силой при сжатии пружины.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обоих случаях работа упругой силы           равна по модулю работе внешней силы         и противоположна ей по знаку.</a:t>
            </a:r>
          </a:p>
        </p:txBody>
      </p:sp>
      <p:graphicFrame>
        <p:nvGraphicFramePr>
          <p:cNvPr id="7" name="Object 38"/>
          <p:cNvGraphicFramePr>
            <a:graphicFrameLocks noChangeAspect="1"/>
          </p:cNvGraphicFramePr>
          <p:nvPr/>
        </p:nvGraphicFramePr>
        <p:xfrm>
          <a:off x="5826125" y="2025650"/>
          <a:ext cx="628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3" imgW="622030" imgH="469696" progId="">
                  <p:embed/>
                </p:oleObj>
              </mc:Choice>
              <mc:Fallback>
                <p:oleObj name="Equation" r:id="rId3" imgW="622030" imgH="469696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025650"/>
                        <a:ext cx="6286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9"/>
          <p:cNvGraphicFramePr>
            <a:graphicFrameLocks noChangeAspect="1"/>
          </p:cNvGraphicFramePr>
          <p:nvPr/>
        </p:nvGraphicFramePr>
        <p:xfrm>
          <a:off x="4643438" y="2492375"/>
          <a:ext cx="3238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5" imgW="330057" imgH="495085" progId="">
                  <p:embed/>
                </p:oleObj>
              </mc:Choice>
              <mc:Fallback>
                <p:oleObj name="Equation" r:id="rId5" imgW="330057" imgH="495085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492375"/>
                        <a:ext cx="3238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95288" y="3933825"/>
            <a:ext cx="80645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Если к телу приложено несколько сил, то общая работа всех сил равна алгебраической сумме работ, совершаемых отдельными силами. </a:t>
            </a:r>
          </a:p>
        </p:txBody>
      </p:sp>
      <p:sp>
        <p:nvSpPr>
          <p:cNvPr id="1229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1BC67E-2B16-4E91-A2D7-36B362976542}" type="slidenum">
              <a:rPr lang="ru-RU" altLang="ru-RU" smtClean="0">
                <a:solidFill>
                  <a:srgbClr val="898989"/>
                </a:solidFill>
              </a:rPr>
              <a:pPr/>
              <a:t>14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8" name="Object 38"/>
          <p:cNvGraphicFramePr>
            <a:graphicFrameLocks noChangeAspect="1"/>
          </p:cNvGraphicFramePr>
          <p:nvPr/>
        </p:nvGraphicFramePr>
        <p:xfrm>
          <a:off x="5829300" y="2025650"/>
          <a:ext cx="628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7" imgW="622030" imgH="469696" progId="">
                  <p:embed/>
                </p:oleObj>
              </mc:Choice>
              <mc:Fallback>
                <p:oleObj name="Equation" r:id="rId7" imgW="622030" imgH="469696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2025650"/>
                        <a:ext cx="6286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нескольких сил</a:t>
            </a:r>
            <a: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Если к телу приложено несколько сил, то общая работа всех сил равна алгебраической сумме работ, совершаемых отдельными силами. </a:t>
            </a:r>
            <a:r>
              <a:rPr lang="ru-RU" altLang="ru-RU" sz="3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3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altLang="ru-RU" smtClea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3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42BC83B-4668-4C07-A25B-26A3AD597D4D}" type="slidenum">
              <a:rPr lang="ru-RU" altLang="ru-RU" smtClean="0">
                <a:solidFill>
                  <a:srgbClr val="898989"/>
                </a:solidFill>
              </a:rPr>
              <a:pPr/>
              <a:t>15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628650" y="3357563"/>
            <a:ext cx="812006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 поступательном движении тела, когда точки приложения всех сил совершают одинаковое перемещение, общая работа всех сил равна работе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равнодействующей приложенных сил.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54075" y="169863"/>
            <a:ext cx="78486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 поступательном движении тела, когда точки приложения всех сил совершают одинаковое пе-ремещение, общая работа всех сил равна работе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равнодействующей приложенных сил.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70138"/>
            <a:ext cx="460216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589588" y="2370138"/>
            <a:ext cx="363537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 этом рисунке по-казаны две силы, при-ложенные  в  одной точке  к  некоторому телу. </a:t>
            </a:r>
          </a:p>
        </p:txBody>
      </p:sp>
      <p:graphicFrame>
        <p:nvGraphicFramePr>
          <p:cNvPr id="5" name="Object 62"/>
          <p:cNvGraphicFramePr>
            <a:graphicFrameLocks noChangeAspect="1"/>
          </p:cNvGraphicFramePr>
          <p:nvPr/>
        </p:nvGraphicFramePr>
        <p:xfrm>
          <a:off x="950913" y="5097463"/>
          <a:ext cx="1914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Equation" r:id="rId4" imgW="1916868" imgH="533169" progId="">
                  <p:embed/>
                </p:oleObj>
              </mc:Choice>
              <mc:Fallback>
                <p:oleObj name="Equation" r:id="rId4" imgW="1916868" imgH="533169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5097463"/>
                        <a:ext cx="19145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3"/>
          <p:cNvGraphicFramePr>
            <a:graphicFrameLocks noChangeAspect="1"/>
          </p:cNvGraphicFramePr>
          <p:nvPr/>
        </p:nvGraphicFramePr>
        <p:xfrm>
          <a:off x="3530600" y="5213350"/>
          <a:ext cx="24955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Equation" r:id="rId6" imgW="2489200" imgH="431800" progId="">
                  <p:embed/>
                </p:oleObj>
              </mc:Choice>
              <mc:Fallback>
                <p:oleObj name="Equation" r:id="rId6" imgW="2489200" imgH="4318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5213350"/>
                        <a:ext cx="24955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4"/>
          <p:cNvGraphicFramePr>
            <a:graphicFrameLocks noChangeAspect="1"/>
          </p:cNvGraphicFramePr>
          <p:nvPr/>
        </p:nvGraphicFramePr>
        <p:xfrm>
          <a:off x="6122988" y="5216525"/>
          <a:ext cx="1905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Equation" r:id="rId8" imgW="1905000" imgH="431800" progId="">
                  <p:embed/>
                </p:oleObj>
              </mc:Choice>
              <mc:Fallback>
                <p:oleObj name="Equation" r:id="rId8" imgW="1905000" imgH="4318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988" y="5216525"/>
                        <a:ext cx="1905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5"/>
          <p:cNvGraphicFramePr>
            <a:graphicFrameLocks noChangeAspect="1"/>
          </p:cNvGraphicFramePr>
          <p:nvPr/>
        </p:nvGraphicFramePr>
        <p:xfrm>
          <a:off x="1662113" y="5822950"/>
          <a:ext cx="17526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Equation" r:id="rId10" imgW="1752600" imgH="482600" progId="">
                  <p:embed/>
                </p:oleObj>
              </mc:Choice>
              <mc:Fallback>
                <p:oleObj name="Equation" r:id="rId10" imgW="1752600" imgH="48260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5822950"/>
                        <a:ext cx="17526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6"/>
          <p:cNvGraphicFramePr>
            <a:graphicFrameLocks noChangeAspect="1"/>
          </p:cNvGraphicFramePr>
          <p:nvPr/>
        </p:nvGraphicFramePr>
        <p:xfrm>
          <a:off x="3605213" y="5822950"/>
          <a:ext cx="18383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Equation" r:id="rId12" imgW="1841500" imgH="482600" progId="">
                  <p:embed/>
                </p:oleObj>
              </mc:Choice>
              <mc:Fallback>
                <p:oleObj name="Equation" r:id="rId12" imgW="1841500" imgH="4826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3" y="5822950"/>
                        <a:ext cx="18383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7"/>
          <p:cNvGraphicFramePr>
            <a:graphicFrameLocks noChangeAspect="1"/>
          </p:cNvGraphicFramePr>
          <p:nvPr/>
        </p:nvGraphicFramePr>
        <p:xfrm>
          <a:off x="5621338" y="5842000"/>
          <a:ext cx="15430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Equation" r:id="rId14" imgW="1536700" imgH="469900" progId="">
                  <p:embed/>
                </p:oleObj>
              </mc:Choice>
              <mc:Fallback>
                <p:oleObj name="Equation" r:id="rId14" imgW="1536700" imgH="469900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5842000"/>
                        <a:ext cx="15430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10810A0-BC11-4FF9-BBD7-ECEC6D89C1B5}" type="slidenum">
              <a:rPr lang="ru-RU" altLang="ru-RU" smtClean="0">
                <a:solidFill>
                  <a:srgbClr val="898989"/>
                </a:solidFill>
              </a:rPr>
              <a:pPr/>
              <a:t>16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altLang="ru-RU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</a:t>
            </a: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44C9D9B-349B-407E-8392-2CF5FCB90904}" type="slidenum">
              <a:rPr lang="ru-RU" altLang="ru-RU" smtClean="0">
                <a:solidFill>
                  <a:srgbClr val="898989"/>
                </a:solidFill>
              </a:rPr>
              <a:pPr/>
              <a:t>17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107950" y="2338388"/>
            <a:ext cx="84074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силы, совершаемая в единицу времени, называется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мощностью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это физическая величина, равная отношению работы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к промежутку времени </a:t>
            </a:r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в течение которого совершена эта работа:</a:t>
            </a:r>
          </a:p>
        </p:txBody>
      </p:sp>
      <p:graphicFrame>
        <p:nvGraphicFramePr>
          <p:cNvPr id="5" name="Object 47"/>
          <p:cNvGraphicFramePr>
            <a:graphicFrameLocks noChangeAspect="1"/>
          </p:cNvGraphicFramePr>
          <p:nvPr/>
        </p:nvGraphicFramePr>
        <p:xfrm>
          <a:off x="3619500" y="4749800"/>
          <a:ext cx="138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3" imgW="1384300" imgH="838200" progId="">
                  <p:embed/>
                </p:oleObj>
              </mc:Choice>
              <mc:Fallback>
                <p:oleObj name="Equation" r:id="rId3" imgW="1384300" imgH="8382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4749800"/>
                        <a:ext cx="138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50825" y="365125"/>
            <a:ext cx="8785225" cy="1325563"/>
          </a:xfrm>
        </p:spPr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Единица мощности называется </a:t>
            </a:r>
            <a:r>
              <a:rPr lang="ru-RU" altLang="ru-RU" sz="2400" b="1" i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ватт </a:t>
            </a:r>
            <a:r>
              <a:rPr lang="ru-RU" altLang="ru-RU" sz="240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(Вт). 1 ватт равен мощности силы, совершающей работу в 1 Дж за время 1 с:                      </a:t>
            </a:r>
            <a:r>
              <a:rPr lang="ru-RU" altLang="ru-RU" sz="360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360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altLang="ru-RU" smtClea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EC35A8-3276-4C1E-A395-FEDF03807A68}" type="slidenum">
              <a:rPr lang="ru-RU" altLang="ru-RU" smtClean="0">
                <a:solidFill>
                  <a:srgbClr val="898989"/>
                </a:solidFill>
              </a:rPr>
              <a:pPr/>
              <a:t>18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4" name="Object 46"/>
          <p:cNvGraphicFramePr>
            <a:graphicFrameLocks noChangeAspect="1"/>
          </p:cNvGraphicFramePr>
          <p:nvPr/>
        </p:nvGraphicFramePr>
        <p:xfrm>
          <a:off x="3500438" y="1341438"/>
          <a:ext cx="21431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" imgW="2146300" imgH="914400" progId="">
                  <p:embed/>
                </p:oleObj>
              </mc:Choice>
              <mc:Fallback>
                <p:oleObj name="Equation" r:id="rId3" imgW="2146300" imgH="9144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1341438"/>
                        <a:ext cx="21431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107950" y="2255838"/>
            <a:ext cx="8785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1лошадиная сила равна 735.5 Вт</a:t>
            </a:r>
            <a:b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 Вт равен 0.00136 лошадиных сил</a:t>
            </a:r>
            <a:endParaRPr lang="ru-RU" altLang="ru-RU" sz="24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Лошадиная сила (англ. 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Horsepower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л. с. – это  внесистемная единица измерения мощности.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Кинетическая и потенциальная энергии</a:t>
            </a:r>
            <a:endParaRPr lang="ru-RU" altLang="ru-RU" sz="3200" smtClean="0"/>
          </a:p>
        </p:txBody>
      </p:sp>
      <p:sp>
        <p:nvSpPr>
          <p:cNvPr id="1741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721B943-45BD-47B4-BDA0-4BE012B9C5C7}" type="slidenum">
              <a:rPr lang="ru-RU" altLang="ru-RU" smtClean="0">
                <a:solidFill>
                  <a:srgbClr val="898989"/>
                </a:solidFill>
              </a:rPr>
              <a:pPr/>
              <a:t>19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pic>
        <p:nvPicPr>
          <p:cNvPr id="17412" name="Picture 2" descr="D:\СГМ\! УЧЕБА с 9 янв 2021 год\!! ИГФ\Лекции\Раб матер для лек\Скан стр для лекций\Кин потен и полн эн\Лек 1 Мех энергия 3!!!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72580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Лекционные опыты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862138"/>
            <a:ext cx="7886700" cy="4351337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1.Механическая работа и мощность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2.Кинетическая и потенциальная энергии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3.Закон сохранения механической энергии.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8299E0-FA31-4FF3-8B5F-A56E7E6ABC0A}" type="slidenum">
              <a:rPr lang="ru-RU" altLang="ru-RU" smtClean="0">
                <a:solidFill>
                  <a:srgbClr val="898989"/>
                </a:solidFill>
              </a:rPr>
              <a:pPr/>
              <a:t>2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843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3A1C37-2FE9-4C2D-AEEC-CEB580FE37C8}" type="slidenum">
              <a:rPr lang="ru-RU" altLang="ru-RU" smtClean="0">
                <a:solidFill>
                  <a:srgbClr val="898989"/>
                </a:solidFill>
              </a:rPr>
              <a:pPr/>
              <a:t>20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628650" y="2274888"/>
            <a:ext cx="8191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 энергия делится на 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кинетическую и потенциальную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Кинетическая энергия (энергия движения) определяется массами и скоростями рассматриваемых тел. Потенциальная энергия (энергия положения) зависит от взаимного расположения (конфигурации) взаимодействующих друг с другом тел.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altLang="ru-RU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Кинетическая энергия</a:t>
            </a:r>
            <a:endParaRPr lang="ru-RU" altLang="ru-RU" sz="3200" smtClean="0">
              <a:solidFill>
                <a:srgbClr val="FF0000"/>
              </a:solidFill>
            </a:endParaRPr>
          </a:p>
        </p:txBody>
      </p:sp>
      <p:sp>
        <p:nvSpPr>
          <p:cNvPr id="1945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D36547-3A20-41C7-9A8D-DEDE38BF5135}" type="slidenum">
              <a:rPr lang="ru-RU" altLang="ru-RU" smtClean="0">
                <a:solidFill>
                  <a:srgbClr val="898989"/>
                </a:solidFill>
              </a:rPr>
              <a:pPr/>
              <a:t>21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25613"/>
            <a:ext cx="64865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908050"/>
            <a:ext cx="7993062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Если тело некоторой массы </a:t>
            </a:r>
            <a:r>
              <a:rPr lang="ru-RU" altLang="ru-RU" sz="2400" i="1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двигалось под действием приложенных сил, и его скорость изменилась от      до     , то силы совершили определённую работу  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Между изменением скорости тела и работой, совершенной приложенными к телу силами, существует связь.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Эту связь проще всего установить, рассматривая движение тела вдоль прямой линии под действием постоянной силы     </a:t>
            </a:r>
          </a:p>
        </p:txBody>
      </p:sp>
      <p:graphicFrame>
        <p:nvGraphicFramePr>
          <p:cNvPr id="5" name="Object 34"/>
          <p:cNvGraphicFramePr>
            <a:graphicFrameLocks noChangeAspect="1"/>
          </p:cNvGraphicFramePr>
          <p:nvPr/>
        </p:nvGraphicFramePr>
        <p:xfrm>
          <a:off x="7164388" y="1412875"/>
          <a:ext cx="304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Equation" r:id="rId3" imgW="304668" imgH="431613" progId="">
                  <p:embed/>
                </p:oleObj>
              </mc:Choice>
              <mc:Fallback>
                <p:oleObj name="Equation" r:id="rId3" imgW="304668" imgH="431613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412875"/>
                        <a:ext cx="3048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5"/>
          <p:cNvGraphicFramePr>
            <a:graphicFrameLocks noChangeAspect="1"/>
          </p:cNvGraphicFramePr>
          <p:nvPr/>
        </p:nvGraphicFramePr>
        <p:xfrm>
          <a:off x="7874000" y="1412875"/>
          <a:ext cx="323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Equation" r:id="rId5" imgW="330057" imgH="431613" progId="">
                  <p:embed/>
                </p:oleObj>
              </mc:Choice>
              <mc:Fallback>
                <p:oleObj name="Equation" r:id="rId5" imgW="330057" imgH="431613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0" y="1412875"/>
                        <a:ext cx="3238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6"/>
          <p:cNvGraphicFramePr>
            <a:graphicFrameLocks noChangeAspect="1"/>
          </p:cNvGraphicFramePr>
          <p:nvPr/>
        </p:nvGraphicFramePr>
        <p:xfrm>
          <a:off x="8515350" y="3716338"/>
          <a:ext cx="304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Equation" r:id="rId7" imgW="304536" imgH="393359" progId="">
                  <p:embed/>
                </p:oleObj>
              </mc:Choice>
              <mc:Fallback>
                <p:oleObj name="Equation" r:id="rId7" imgW="304536" imgH="393359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5350" y="3716338"/>
                        <a:ext cx="3048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FE7ED62-406F-43EA-B9AF-99CA493AA386}" type="slidenum">
              <a:rPr lang="ru-RU" altLang="ru-RU" smtClean="0">
                <a:solidFill>
                  <a:srgbClr val="898989"/>
                </a:solidFill>
              </a:rPr>
              <a:pPr/>
              <a:t>22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404813"/>
            <a:ext cx="80645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этом случае векторы силы       , перемещения      , скорости       и ускорения        направлены вдоль одной прямой, и тело совершает прямолинейное равноускоренное движение.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Направив координатную ось вдоль прямой движения, можно рассматривать 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υ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как алгебраические величины (положительные или отрицательные в зависимости от направления соответствующего вектора). </a:t>
            </a:r>
          </a:p>
        </p:txBody>
      </p:sp>
      <p:graphicFrame>
        <p:nvGraphicFramePr>
          <p:cNvPr id="4" name="Object 46"/>
          <p:cNvGraphicFramePr>
            <a:graphicFrameLocks noChangeAspect="1"/>
          </p:cNvGraphicFramePr>
          <p:nvPr/>
        </p:nvGraphicFramePr>
        <p:xfrm>
          <a:off x="4627563" y="446088"/>
          <a:ext cx="304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Equation" r:id="rId3" imgW="304536" imgH="393359" progId="">
                  <p:embed/>
                </p:oleObj>
              </mc:Choice>
              <mc:Fallback>
                <p:oleObj name="Equation" r:id="rId3" imgW="304536" imgH="393359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446088"/>
                        <a:ext cx="3048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7"/>
          <p:cNvGraphicFramePr>
            <a:graphicFrameLocks noChangeAspect="1"/>
          </p:cNvGraphicFramePr>
          <p:nvPr/>
        </p:nvGraphicFramePr>
        <p:xfrm>
          <a:off x="7019925" y="512763"/>
          <a:ext cx="228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" name="Equation" r:id="rId5" imgW="228600" imgH="330200" progId="">
                  <p:embed/>
                </p:oleObj>
              </mc:Choice>
              <mc:Fallback>
                <p:oleObj name="Equation" r:id="rId5" imgW="228600" imgH="33020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512763"/>
                        <a:ext cx="2286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8"/>
          <p:cNvGraphicFramePr>
            <a:graphicFrameLocks noChangeAspect="1"/>
          </p:cNvGraphicFramePr>
          <p:nvPr/>
        </p:nvGraphicFramePr>
        <p:xfrm>
          <a:off x="1979613" y="1023938"/>
          <a:ext cx="228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6" name="Equation" r:id="rId7" imgW="228600" imgH="330200" progId="">
                  <p:embed/>
                </p:oleObj>
              </mc:Choice>
              <mc:Fallback>
                <p:oleObj name="Equation" r:id="rId7" imgW="228600" imgH="3302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023938"/>
                        <a:ext cx="2286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9"/>
          <p:cNvGraphicFramePr>
            <a:graphicFrameLocks noChangeAspect="1"/>
          </p:cNvGraphicFramePr>
          <p:nvPr/>
        </p:nvGraphicFramePr>
        <p:xfrm>
          <a:off x="4211638" y="1023938"/>
          <a:ext cx="247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7" name="Equation" r:id="rId9" imgW="253890" imgH="330057" progId="">
                  <p:embed/>
                </p:oleObj>
              </mc:Choice>
              <mc:Fallback>
                <p:oleObj name="Equation" r:id="rId9" imgW="253890" imgH="330057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023938"/>
                        <a:ext cx="2476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11188" y="4076700"/>
            <a:ext cx="80645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Тогда работу силы можно записать как 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= 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Fs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При равноускоренном движении перемещение 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выражается формулой: </a:t>
            </a:r>
          </a:p>
        </p:txBody>
      </p:sp>
      <p:sp>
        <p:nvSpPr>
          <p:cNvPr id="2151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9BA53A-F1FC-4804-8D15-54EDC60EF96F}" type="slidenum">
              <a:rPr lang="ru-RU" altLang="ru-RU" smtClean="0">
                <a:solidFill>
                  <a:srgbClr val="898989"/>
                </a:solidFill>
              </a:rPr>
              <a:pPr/>
              <a:t>23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3" name="Object 26"/>
          <p:cNvGraphicFramePr>
            <a:graphicFrameLocks noChangeAspect="1"/>
          </p:cNvGraphicFramePr>
          <p:nvPr/>
        </p:nvGraphicFramePr>
        <p:xfrm>
          <a:off x="2916238" y="5013325"/>
          <a:ext cx="18573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" name="Equation" r:id="rId11" imgW="1854200" imgH="889000" progId="">
                  <p:embed/>
                </p:oleObj>
              </mc:Choice>
              <mc:Fallback>
                <p:oleObj name="Equation" r:id="rId11" imgW="1854200" imgH="88900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013325"/>
                        <a:ext cx="185737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9750" y="1125538"/>
            <a:ext cx="58118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Отсюда следует, что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9750" y="2547938"/>
            <a:ext cx="82804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Это выражение показывает, что работа, совершённая силой (или равнодействующей всех сил), связана с изменением квадрата скорости (а не самой скорости).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Физическая величина, равная половине произведения массы тела на квадрат его скорости, называется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кинетической энергией тела: 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259" name="Object 27"/>
          <p:cNvGraphicFramePr>
            <a:graphicFrameLocks noChangeAspect="1"/>
          </p:cNvGraphicFramePr>
          <p:nvPr/>
        </p:nvGraphicFramePr>
        <p:xfrm>
          <a:off x="1835150" y="1700213"/>
          <a:ext cx="5537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3" imgW="5537200" imgH="889000" progId="">
                  <p:embed/>
                </p:oleObj>
              </mc:Choice>
              <mc:Fallback>
                <p:oleObj name="Equation" r:id="rId3" imgW="5537200" imgH="88900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700213"/>
                        <a:ext cx="5537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75CA86-69B1-4E76-AD5A-8837AD2C2EC0}" type="slidenum">
              <a:rPr lang="ru-RU" altLang="ru-RU" smtClean="0">
                <a:solidFill>
                  <a:srgbClr val="898989"/>
                </a:solidFill>
              </a:rPr>
              <a:pPr/>
              <a:t>24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11292" name="Object 40"/>
          <p:cNvGraphicFramePr>
            <a:graphicFrameLocks noChangeAspect="1"/>
          </p:cNvGraphicFramePr>
          <p:nvPr/>
        </p:nvGraphicFramePr>
        <p:xfrm>
          <a:off x="2987675" y="5084763"/>
          <a:ext cx="1701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5" imgW="1701800" imgH="889000" progId="">
                  <p:embed/>
                </p:oleObj>
              </mc:Choice>
              <mc:Fallback>
                <p:oleObj name="Equation" r:id="rId5" imgW="1701800" imgH="8890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084763"/>
                        <a:ext cx="1701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1188" y="1539875"/>
            <a:ext cx="81375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приложенной к телу равнодействующей силы равна изменению его кинетической энергии: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spcAft>
                <a:spcPts val="12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,      </a:t>
            </a:r>
            <a:r>
              <a:rPr lang="ru-RU" altLang="ru-RU" sz="2400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или</a:t>
            </a:r>
            <a:endParaRPr lang="ru-RU" altLang="ru-RU" sz="2400" i="1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38"/>
          <p:cNvGraphicFramePr>
            <a:graphicFrameLocks noChangeAspect="1"/>
          </p:cNvGraphicFramePr>
          <p:nvPr/>
        </p:nvGraphicFramePr>
        <p:xfrm>
          <a:off x="755650" y="2640013"/>
          <a:ext cx="1524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3" imgW="1524000" imgH="431800" progId="">
                  <p:embed/>
                </p:oleObj>
              </mc:Choice>
              <mc:Fallback>
                <p:oleObj name="Equation" r:id="rId3" imgW="1524000" imgH="43180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640013"/>
                        <a:ext cx="1524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9"/>
          <p:cNvGraphicFramePr>
            <a:graphicFrameLocks noChangeAspect="1"/>
          </p:cNvGraphicFramePr>
          <p:nvPr/>
        </p:nvGraphicFramePr>
        <p:xfrm>
          <a:off x="3419475" y="2636838"/>
          <a:ext cx="2190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tion" r:id="rId5" imgW="2197100" imgH="431800" progId="">
                  <p:embed/>
                </p:oleObj>
              </mc:Choice>
              <mc:Fallback>
                <p:oleObj name="Equation" r:id="rId5" imgW="2197100" imgH="4318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636838"/>
                        <a:ext cx="21907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11188" y="3357563"/>
            <a:ext cx="813752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Это утверждение  называют 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теоремой о кинетической энергии. 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Теорема о кинетической энергии справедлива и в общем случае, когда тело движется под действием изменяющейся силы, направление которой не совпадает с направлением перемещения.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50BC4B-E6AD-4F87-A107-2321A4E61860}" type="slidenum">
              <a:rPr lang="ru-RU" altLang="ru-RU" smtClean="0">
                <a:solidFill>
                  <a:srgbClr val="898989"/>
                </a:solidFill>
              </a:rPr>
              <a:pPr/>
              <a:t>25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260350"/>
            <a:ext cx="82804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Кинетическая энергия – это энергия движения.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Кинетическая энергия тела массой 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движущегося со скоростью  равна работе, которую должна совершить сила, приложенная к покоящемуся телу, чтобы сообщить ему эту скорость:</a:t>
            </a: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3443288" y="3213100"/>
          <a:ext cx="22574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3" imgW="2260600" imgH="889000" progId="">
                  <p:embed/>
                </p:oleObj>
              </mc:Choice>
              <mc:Fallback>
                <p:oleObj name="Equation" r:id="rId3" imgW="2260600" imgH="8890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3213100"/>
                        <a:ext cx="225742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155F4F-BA8C-4D02-A6B5-DF7CF3AF5100}" type="slidenum">
              <a:rPr lang="ru-RU" altLang="ru-RU" smtClean="0">
                <a:solidFill>
                  <a:srgbClr val="898989"/>
                </a:solidFill>
              </a:rPr>
              <a:pPr/>
              <a:t>26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Потенциальная энергия</a:t>
            </a:r>
          </a:p>
        </p:txBody>
      </p:sp>
      <p:sp>
        <p:nvSpPr>
          <p:cNvPr id="2560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6F67E5-4321-4C30-9EE9-D24716B2D0C8}" type="slidenum">
              <a:rPr lang="ru-RU" altLang="ru-RU" smtClean="0">
                <a:solidFill>
                  <a:srgbClr val="898989"/>
                </a:solidFill>
              </a:rPr>
              <a:pPr/>
              <a:t>27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1042988" y="1484313"/>
            <a:ext cx="777716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физике наряду с кинетической энергией или энергией  движения важную роль играет понятие 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потенциальной энергии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или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энергии взаимодействия тел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339725"/>
            <a:ext cx="82804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Потенциальная энергия определяется взаимным положением тел (например, положением тела относительно поверхности Земли).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Понятие потенциальной энергии можно ввести только для сил, работа которых не зависит от траектории движения и определяется только начальным и конечным положениями тела.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Такие силы называются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консервативными.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4365625"/>
            <a:ext cx="82804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консервативных сил на замкнутой траектории равна нулю.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Свойством консервативности обладают сила тяжести и сила упругости. 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806FE-887B-4E82-8D17-731FA9698993}" type="slidenum">
              <a:rPr lang="ru-RU" altLang="ru-RU" smtClean="0">
                <a:solidFill>
                  <a:srgbClr val="898989"/>
                </a:solidFill>
              </a:rPr>
              <a:pPr/>
              <a:t>28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349250"/>
            <a:ext cx="8208963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6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Силовые поля, в которых взаимодействие между телами происходит посредством консервативных сил, называются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потенциальными.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Aft>
                <a:spcPts val="6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Для этих полей можно ввести понятие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потенциальной энергии       .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Aft>
                <a:spcPts val="6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Особенностью потенциальных полей является то, что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консервативных сил в этих  полях совершается за счёт убыли потенциальной энергии тела</a:t>
            </a:r>
            <a:r>
              <a:rPr lang="ru-RU" altLang="ru-RU" sz="2400" b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24"/>
          <p:cNvGraphicFramePr>
            <a:graphicFrameLocks noChangeAspect="1"/>
          </p:cNvGraphicFramePr>
          <p:nvPr/>
        </p:nvGraphicFramePr>
        <p:xfrm>
          <a:off x="1908175" y="2276475"/>
          <a:ext cx="4191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Equation" r:id="rId3" imgW="419100" imgH="469900" progId="">
                  <p:embed/>
                </p:oleObj>
              </mc:Choice>
              <mc:Fallback>
                <p:oleObj name="Equation" r:id="rId3" imgW="419100" imgH="46990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276475"/>
                        <a:ext cx="4191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55650" y="5297488"/>
            <a:ext cx="82089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Это утверждение носит название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теорема о потен-циальной энергии.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3329" name="Object 25"/>
          <p:cNvGraphicFramePr>
            <a:graphicFrameLocks noChangeAspect="1"/>
          </p:cNvGraphicFramePr>
          <p:nvPr/>
        </p:nvGraphicFramePr>
        <p:xfrm>
          <a:off x="3635375" y="4652963"/>
          <a:ext cx="2959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Equation" r:id="rId5" imgW="2959100" imgH="533400" progId="">
                  <p:embed/>
                </p:oleObj>
              </mc:Choice>
              <mc:Fallback>
                <p:oleObj name="Equation" r:id="rId5" imgW="2959100" imgH="5334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652963"/>
                        <a:ext cx="2959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19AAFEB-CE83-4EC9-9556-E2C4E5F8B008}" type="slidenum">
              <a:rPr lang="ru-RU" altLang="ru-RU" smtClean="0">
                <a:solidFill>
                  <a:srgbClr val="898989"/>
                </a:solidFill>
              </a:rPr>
              <a:pPr/>
              <a:t>29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Виртуальные лекционные опыты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-й опыт. При перемещении пианино совершается механическая работа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A6C47-7F12-4A59-8542-1566EAB536F3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016261"/>
            <a:ext cx="7363318" cy="352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80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306388"/>
            <a:ext cx="8280400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Если тело перемещается вблизи поверхности Земли, то на него действует постоянная по величине и направлению консервативная сила тяжести 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Работа этой силы зависит только от вертикального перемещения тела.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При подъеме тела вверх сила тяжести совершает от-рицательную работу, так как вектор перемещения и вектор силы тяжести противоположны по направлению.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Если тело переместилось из точки, расположенной на высоте 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ru-RU" alt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в точку, расположенную на высоте 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ru-RU" alt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ru-RU" altLang="ru-RU" sz="2400" b="1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4500563" y="1196975"/>
          <a:ext cx="1381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Equation" r:id="rId3" imgW="1384300" imgH="495300" progId="">
                  <p:embed/>
                </p:oleObj>
              </mc:Choice>
              <mc:Fallback>
                <p:oleObj name="Equation" r:id="rId3" imgW="1384300" imgH="49530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196975"/>
                        <a:ext cx="13811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3007B1-8009-46D3-A2E6-B9E1A795370E}" type="slidenum">
              <a:rPr lang="ru-RU" altLang="ru-RU" smtClean="0">
                <a:solidFill>
                  <a:srgbClr val="898989"/>
                </a:solidFill>
              </a:rPr>
              <a:pPr/>
              <a:t>30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468313" y="5013325"/>
            <a:ext cx="82073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от начала координатной оси </a:t>
            </a:r>
            <a:r>
              <a:rPr lang="ru-RU" altLang="ru-RU" sz="2400" i="1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OY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, то сила тяжести совершила работу</a:t>
            </a:r>
            <a:endParaRPr lang="ru-RU" altLang="ru-RU" sz="24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altLang="ru-RU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3"/>
          <p:cNvGraphicFramePr>
            <a:graphicFrameLocks noChangeAspect="1"/>
          </p:cNvGraphicFramePr>
          <p:nvPr/>
        </p:nvGraphicFramePr>
        <p:xfrm>
          <a:off x="1547813" y="5445125"/>
          <a:ext cx="70961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Equation" r:id="rId5" imgW="7099300" imgH="495300" progId="">
                  <p:embed/>
                </p:oleObj>
              </mc:Choice>
              <mc:Fallback>
                <p:oleObj name="Equation" r:id="rId5" imgW="7099300" imgH="4953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445125"/>
                        <a:ext cx="70961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11188" y="1811338"/>
            <a:ext cx="835342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Эта работа равна изменению некоторой физической величины 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mgh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взятому с противоположным знаком.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Эту физическую величину называют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потенциальной энергией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тела в поле силы тяжести:</a:t>
            </a:r>
          </a:p>
        </p:txBody>
      </p:sp>
      <p:graphicFrame>
        <p:nvGraphicFramePr>
          <p:cNvPr id="8" name="Object 24"/>
          <p:cNvGraphicFramePr>
            <a:graphicFrameLocks noChangeAspect="1"/>
          </p:cNvGraphicFramePr>
          <p:nvPr/>
        </p:nvGraphicFramePr>
        <p:xfrm>
          <a:off x="3708400" y="4149725"/>
          <a:ext cx="16668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Equation" r:id="rId3" imgW="1663700" imgH="469900" progId="">
                  <p:embed/>
                </p:oleObj>
              </mc:Choice>
              <mc:Fallback>
                <p:oleObj name="Equation" r:id="rId3" imgW="1663700" imgH="4699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149725"/>
                        <a:ext cx="16668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11188" y="4900613"/>
            <a:ext cx="835342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70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11B86FE-1BA9-411D-99C8-E7CCDA6C9080}" type="slidenum">
              <a:rPr lang="ru-RU" altLang="ru-RU" smtClean="0">
                <a:solidFill>
                  <a:srgbClr val="898989"/>
                </a:solidFill>
              </a:rPr>
              <a:pPr/>
              <a:t>31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059E39-08BC-42D3-9A0E-B3C7C36E700C}" type="slidenum">
              <a:rPr lang="ru-RU" altLang="ru-RU" smtClean="0">
                <a:solidFill>
                  <a:srgbClr val="898989"/>
                </a:solidFill>
              </a:rPr>
              <a:pPr/>
              <a:t>32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611188" y="1844675"/>
            <a:ext cx="82819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Если рассматривать движение тел в поле тяготения Земли  на значительных  расстояниях от нее, то при определении  потенциальной  энергии  необходимо</a:t>
            </a:r>
            <a:r>
              <a:rPr lang="en-US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принимать во внимание зависимость силы тяготения от расстояния до центра Земли (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закон всемирного тяготения). </a:t>
            </a:r>
          </a:p>
          <a:p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1771650"/>
            <a:ext cx="8208962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Для сил всемирного тяготения потенциальную энергию удобно отсчитывать от бесконечно удаленной точки, т. е. полагать потенциальную энергию тела в бесконечно удаленной точке равной нулю.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Формула, выражающая потенциальную энергию тела массой 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 расстоянии        от центра Земли, имеет вид: 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2843213" y="4152900"/>
          <a:ext cx="4191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Equation" r:id="rId3" imgW="418918" imgH="431613" progId="">
                  <p:embed/>
                </p:oleObj>
              </mc:Choice>
              <mc:Fallback>
                <p:oleObj name="Equation" r:id="rId3" imgW="418918" imgH="431613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152900"/>
                        <a:ext cx="4191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893502B-9ABB-456C-BF77-357E4E988891}" type="slidenum">
              <a:rPr lang="ru-RU" altLang="ru-RU" smtClean="0">
                <a:solidFill>
                  <a:srgbClr val="898989"/>
                </a:solidFill>
              </a:rPr>
              <a:pPr/>
              <a:t>33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5" name="Object 70"/>
          <p:cNvGraphicFramePr>
            <a:graphicFrameLocks noChangeAspect="1"/>
          </p:cNvGraphicFramePr>
          <p:nvPr/>
        </p:nvGraphicFramePr>
        <p:xfrm>
          <a:off x="6924675" y="4149725"/>
          <a:ext cx="22193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Equation" r:id="rId5" imgW="2222500" imgH="927100" progId="">
                  <p:embed/>
                </p:oleObj>
              </mc:Choice>
              <mc:Fallback>
                <p:oleObj name="Equation" r:id="rId5" imgW="2222500" imgH="9271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4149725"/>
                        <a:ext cx="221932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539750" y="4941888"/>
            <a:ext cx="7429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где   </a:t>
            </a:r>
            <a:r>
              <a:rPr lang="en-US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гравитационная постоянная, </a:t>
            </a:r>
            <a:r>
              <a:rPr lang="en-US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– масса Земли</a:t>
            </a:r>
            <a:r>
              <a:rPr lang="ru-RU" altLang="ru-RU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endParaRPr lang="ru-RU" altLang="ru-RU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96925" y="1987550"/>
            <a:ext cx="8208963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Найдём потенциальную энергию упруго деформированного тела (пружины).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 третьему закону Ньютона, деформирующая сила 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равна по модулю и противоположна по направлению силе упругости      :</a:t>
            </a:r>
          </a:p>
        </p:txBody>
      </p:sp>
      <p:graphicFrame>
        <p:nvGraphicFramePr>
          <p:cNvPr id="12" name="Object 73"/>
          <p:cNvGraphicFramePr>
            <a:graphicFrameLocks noChangeAspect="1"/>
          </p:cNvGraphicFramePr>
          <p:nvPr/>
        </p:nvGraphicFramePr>
        <p:xfrm>
          <a:off x="2268538" y="3875088"/>
          <a:ext cx="390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7" name="Equation" r:id="rId3" imgW="393529" imgH="457002" progId="">
                  <p:embed/>
                </p:oleObj>
              </mc:Choice>
              <mc:Fallback>
                <p:oleObj name="Equation" r:id="rId3" imgW="393529" imgH="457002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875088"/>
                        <a:ext cx="3905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4"/>
          <p:cNvGraphicFramePr>
            <a:graphicFrameLocks noChangeAspect="1"/>
          </p:cNvGraphicFramePr>
          <p:nvPr/>
        </p:nvGraphicFramePr>
        <p:xfrm>
          <a:off x="4211638" y="5373688"/>
          <a:ext cx="390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Equation" r:id="rId5" imgW="393529" imgH="431613" progId="">
                  <p:embed/>
                </p:oleObj>
              </mc:Choice>
              <mc:Fallback>
                <p:oleObj name="Equation" r:id="rId5" imgW="393529" imgH="431613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373688"/>
                        <a:ext cx="3905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5"/>
          <p:cNvGraphicFramePr>
            <a:graphicFrameLocks noChangeAspect="1"/>
          </p:cNvGraphicFramePr>
          <p:nvPr/>
        </p:nvGraphicFramePr>
        <p:xfrm>
          <a:off x="4787900" y="5373688"/>
          <a:ext cx="2295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9" name="Equation" r:id="rId7" imgW="2298700" imgH="457200" progId="">
                  <p:embed/>
                </p:oleObj>
              </mc:Choice>
              <mc:Fallback>
                <p:oleObj name="Equation" r:id="rId7" imgW="2298700" imgH="45720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373688"/>
                        <a:ext cx="22955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96A5274-09BF-44BD-9699-2238F0B5145F}" type="slidenum">
              <a:rPr lang="ru-RU" altLang="ru-RU" smtClean="0">
                <a:solidFill>
                  <a:srgbClr val="898989"/>
                </a:solidFill>
              </a:rPr>
              <a:pPr/>
              <a:t>34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506413"/>
            <a:ext cx="860425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Элементарная работа       , совершаемая деформирующей силой при бесконечно  малой деформации       равна                        а полная работа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46"/>
          <p:cNvGraphicFramePr>
            <a:graphicFrameLocks noChangeAspect="1"/>
          </p:cNvGraphicFramePr>
          <p:nvPr/>
        </p:nvGraphicFramePr>
        <p:xfrm>
          <a:off x="7667625" y="1049338"/>
          <a:ext cx="4667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7" name="Equation" r:id="rId3" imgW="469696" imgH="330057" progId="">
                  <p:embed/>
                </p:oleObj>
              </mc:Choice>
              <mc:Fallback>
                <p:oleObj name="Equation" r:id="rId3" imgW="469696" imgH="330057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1049338"/>
                        <a:ext cx="4667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7"/>
          <p:cNvGraphicFramePr>
            <a:graphicFrameLocks noChangeAspect="1"/>
          </p:cNvGraphicFramePr>
          <p:nvPr/>
        </p:nvGraphicFramePr>
        <p:xfrm>
          <a:off x="2843213" y="1509713"/>
          <a:ext cx="1857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8" name="Equation" r:id="rId5" imgW="1854200" imgH="457200" progId="">
                  <p:embed/>
                </p:oleObj>
              </mc:Choice>
              <mc:Fallback>
                <p:oleObj name="Equation" r:id="rId5" imgW="1854200" imgH="45720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509713"/>
                        <a:ext cx="1857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8"/>
          <p:cNvGraphicFramePr>
            <a:graphicFrameLocks noChangeAspect="1"/>
          </p:cNvGraphicFramePr>
          <p:nvPr/>
        </p:nvGraphicFramePr>
        <p:xfrm>
          <a:off x="3563938" y="620713"/>
          <a:ext cx="5048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9" name="Equation" r:id="rId7" imgW="508000" imgH="330200" progId="">
                  <p:embed/>
                </p:oleObj>
              </mc:Choice>
              <mc:Fallback>
                <p:oleObj name="Equation" r:id="rId7" imgW="508000" imgH="33020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620713"/>
                        <a:ext cx="5048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55650" y="3322638"/>
            <a:ext cx="8064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Растянутая (или сжатая) пружина способна привести в движение прикрепленное к ней тело, т. е. сообщить этому телу кинетическую энергию.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Следовательно, такая пружина обладает запасом энергии. </a:t>
            </a:r>
          </a:p>
        </p:txBody>
      </p:sp>
      <p:graphicFrame>
        <p:nvGraphicFramePr>
          <p:cNvPr id="18465" name="Object 49"/>
          <p:cNvGraphicFramePr>
            <a:graphicFrameLocks noChangeAspect="1"/>
          </p:cNvGraphicFramePr>
          <p:nvPr/>
        </p:nvGraphicFramePr>
        <p:xfrm>
          <a:off x="2843213" y="2205038"/>
          <a:ext cx="292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0" name="Equation" r:id="rId9" imgW="2921000" imgH="1016000" progId="">
                  <p:embed/>
                </p:oleObj>
              </mc:Choice>
              <mc:Fallback>
                <p:oleObj name="Equation" r:id="rId9" imgW="2921000" imgH="101600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205038"/>
                        <a:ext cx="29210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91DAF14-B274-4C8F-8F59-D032FEC2BD96}" type="slidenum">
              <a:rPr lang="ru-RU" altLang="ru-RU" smtClean="0">
                <a:solidFill>
                  <a:srgbClr val="898989"/>
                </a:solidFill>
              </a:rPr>
              <a:pPr/>
              <a:t>35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328613"/>
            <a:ext cx="82819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Потенциальной энергией пружины (или любого упруго деформированного тела) называют величину</a:t>
            </a:r>
            <a:r>
              <a:rPr lang="en-US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равную половине произведения жесткости телана квадрат его деформации. </a:t>
            </a:r>
          </a:p>
        </p:txBody>
      </p:sp>
      <p:graphicFrame>
        <p:nvGraphicFramePr>
          <p:cNvPr id="4" name="Object 34"/>
          <p:cNvGraphicFramePr>
            <a:graphicFrameLocks noChangeAspect="1"/>
          </p:cNvGraphicFramePr>
          <p:nvPr/>
        </p:nvGraphicFramePr>
        <p:xfrm>
          <a:off x="3419475" y="2133600"/>
          <a:ext cx="7524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Equation" r:id="rId3" imgW="749300" imgH="469900" progId="">
                  <p:embed/>
                </p:oleObj>
              </mc:Choice>
              <mc:Fallback>
                <p:oleObj name="Equation" r:id="rId3" imgW="749300" imgH="46990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133600"/>
                        <a:ext cx="7524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5"/>
          <p:cNvGraphicFramePr>
            <a:graphicFrameLocks noChangeAspect="1"/>
          </p:cNvGraphicFramePr>
          <p:nvPr/>
        </p:nvGraphicFramePr>
        <p:xfrm>
          <a:off x="4356100" y="1844675"/>
          <a:ext cx="7715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Equation" r:id="rId5" imgW="774364" imgH="888614" progId="">
                  <p:embed/>
                </p:oleObj>
              </mc:Choice>
              <mc:Fallback>
                <p:oleObj name="Equation" r:id="rId5" imgW="774364" imgH="888614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844675"/>
                        <a:ext cx="77152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4213" y="2708275"/>
            <a:ext cx="828198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1000"/>
              </a:spcBef>
            </a:pP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Потенциальная энергия упруго деформированного тела равна работе силы упругости при переходе из данного состояния в состояние с нулевой деформацией.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11188" y="4562475"/>
            <a:ext cx="82819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Как мы видели выше, для консервативных сил справедливо равенство: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36"/>
          <p:cNvGraphicFramePr>
            <a:graphicFrameLocks noChangeAspect="1"/>
          </p:cNvGraphicFramePr>
          <p:nvPr/>
        </p:nvGraphicFramePr>
        <p:xfrm>
          <a:off x="3359150" y="5613400"/>
          <a:ext cx="2076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Equation" r:id="rId7" imgW="2082800" imgH="533400" progId="">
                  <p:embed/>
                </p:oleObj>
              </mc:Choice>
              <mc:Fallback>
                <p:oleObj name="Equation" r:id="rId7" imgW="2082800" imgH="53340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5613400"/>
                        <a:ext cx="20764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87141A-E8D6-4293-99DC-00DE265646FC}" type="slidenum">
              <a:rPr lang="ru-RU" altLang="ru-RU" smtClean="0">
                <a:solidFill>
                  <a:srgbClr val="898989"/>
                </a:solidFill>
              </a:rPr>
              <a:pPr/>
              <a:t>36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404813"/>
            <a:ext cx="82089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Тогда в проекциях по трём координатным осям это равенство приводит к выражениям: </a:t>
            </a:r>
          </a:p>
        </p:txBody>
      </p:sp>
      <p:graphicFrame>
        <p:nvGraphicFramePr>
          <p:cNvPr id="4" name="Object 68"/>
          <p:cNvGraphicFramePr>
            <a:graphicFrameLocks noChangeAspect="1"/>
          </p:cNvGraphicFramePr>
          <p:nvPr/>
        </p:nvGraphicFramePr>
        <p:xfrm>
          <a:off x="1512888" y="1465263"/>
          <a:ext cx="60579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8" name="Equation" r:id="rId4" imgW="6057900" imgH="965200" progId="">
                  <p:embed/>
                </p:oleObj>
              </mc:Choice>
              <mc:Fallback>
                <p:oleObj name="Equation" r:id="rId4" imgW="6057900" imgH="9652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1465263"/>
                        <a:ext cx="605790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9"/>
          <p:cNvGraphicFramePr>
            <a:graphicFrameLocks noChangeAspect="1"/>
          </p:cNvGraphicFramePr>
          <p:nvPr/>
        </p:nvGraphicFramePr>
        <p:xfrm>
          <a:off x="3919538" y="2614613"/>
          <a:ext cx="7239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9" name="Equation" r:id="rId6" imgW="723586" imgH="888614" progId="">
                  <p:embed/>
                </p:oleObj>
              </mc:Choice>
              <mc:Fallback>
                <p:oleObj name="Equation" r:id="rId6" imgW="723586" imgH="888614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2614613"/>
                        <a:ext cx="723900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0"/>
          <p:cNvGraphicFramePr>
            <a:graphicFrameLocks noChangeAspect="1"/>
          </p:cNvGraphicFramePr>
          <p:nvPr/>
        </p:nvGraphicFramePr>
        <p:xfrm>
          <a:off x="827088" y="3314700"/>
          <a:ext cx="6858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0" name="Equation" r:id="rId8" imgW="685800" imgH="889000" progId="">
                  <p:embed/>
                </p:oleObj>
              </mc:Choice>
              <mc:Fallback>
                <p:oleObj name="Equation" r:id="rId8" imgW="685800" imgH="8890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314700"/>
                        <a:ext cx="685800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4213" y="2781300"/>
            <a:ext cx="4608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Здесь производная 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787900" y="2781300"/>
            <a:ext cx="435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заменена на производную 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955675" y="3609975"/>
            <a:ext cx="820896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чтобы отметить то обстоятельство, что произ-</a:t>
            </a:r>
          </a:p>
          <a:p>
            <a:pPr eaLnBrk="1" hangingPunct="1">
              <a:spcAft>
                <a:spcPts val="12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водная по     вычисляется при условии, что координаты      и      остаются постоянными. 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71"/>
          <p:cNvGraphicFramePr>
            <a:graphicFrameLocks noChangeAspect="1"/>
          </p:cNvGraphicFramePr>
          <p:nvPr/>
        </p:nvGraphicFramePr>
        <p:xfrm>
          <a:off x="8267700" y="4216400"/>
          <a:ext cx="2476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1" name="Equation" r:id="rId10" imgW="253780" imgH="317225" progId="">
                  <p:embed/>
                </p:oleObj>
              </mc:Choice>
              <mc:Fallback>
                <p:oleObj name="Equation" r:id="rId10" imgW="253780" imgH="317225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700" y="4216400"/>
                        <a:ext cx="2476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2"/>
          <p:cNvGraphicFramePr>
            <a:graphicFrameLocks noChangeAspect="1"/>
          </p:cNvGraphicFramePr>
          <p:nvPr/>
        </p:nvGraphicFramePr>
        <p:xfrm>
          <a:off x="2339975" y="4292600"/>
          <a:ext cx="2667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2" name="Equation" r:id="rId12" imgW="266469" imgH="241091" progId="">
                  <p:embed/>
                </p:oleObj>
              </mc:Choice>
              <mc:Fallback>
                <p:oleObj name="Equation" r:id="rId12" imgW="266469" imgH="241091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292600"/>
                        <a:ext cx="2667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3"/>
          <p:cNvGraphicFramePr>
            <a:graphicFrameLocks noChangeAspect="1"/>
          </p:cNvGraphicFramePr>
          <p:nvPr/>
        </p:nvGraphicFramePr>
        <p:xfrm>
          <a:off x="644525" y="4619625"/>
          <a:ext cx="247650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" name="Equation" r:id="rId14" imgW="253890" imgH="241195" progId="">
                  <p:embed/>
                </p:oleObj>
              </mc:Choice>
              <mc:Fallback>
                <p:oleObj name="Equation" r:id="rId14" imgW="253890" imgH="241195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619625"/>
                        <a:ext cx="247650" cy="24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84213" y="5010150"/>
            <a:ext cx="820896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Производная, вычисленная при таком условии, называется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частной производной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585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0A73E22-37D9-4125-ABF1-256F24A7A3AD}" type="slidenum">
              <a:rPr lang="ru-RU" altLang="ru-RU" smtClean="0">
                <a:solidFill>
                  <a:srgbClr val="898989"/>
                </a:solidFill>
              </a:rPr>
              <a:pPr/>
              <a:t>37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387350"/>
            <a:ext cx="82819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Вектор консервативной силы        можно записать теперь в виде: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4"/>
          <p:cNvGraphicFramePr>
            <a:graphicFrameLocks noChangeAspect="1"/>
          </p:cNvGraphicFramePr>
          <p:nvPr/>
        </p:nvGraphicFramePr>
        <p:xfrm>
          <a:off x="4751388" y="442913"/>
          <a:ext cx="304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Equation" r:id="rId3" imgW="304536" imgH="393359" progId="">
                  <p:embed/>
                </p:oleObj>
              </mc:Choice>
              <mc:Fallback>
                <p:oleObj name="Equation" r:id="rId3" imgW="304536" imgH="393359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442913"/>
                        <a:ext cx="3048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5"/>
          <p:cNvGraphicFramePr>
            <a:graphicFrameLocks noChangeAspect="1"/>
          </p:cNvGraphicFramePr>
          <p:nvPr/>
        </p:nvGraphicFramePr>
        <p:xfrm>
          <a:off x="2422525" y="1341438"/>
          <a:ext cx="46577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Equation" r:id="rId5" imgW="4660900" imgH="1016000" progId="">
                  <p:embed/>
                </p:oleObj>
              </mc:Choice>
              <mc:Fallback>
                <p:oleObj name="Equation" r:id="rId5" imgW="4660900" imgH="101600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1341438"/>
                        <a:ext cx="4657725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1188" y="2420938"/>
            <a:ext cx="8281987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Вектор, записанный таким образом, где под знаком частной производной в числителе стоит скалярная функция координат, называется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градиентом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этой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функции и обозначается символом </a:t>
            </a:r>
          </a:p>
        </p:txBody>
      </p:sp>
      <p:graphicFrame>
        <p:nvGraphicFramePr>
          <p:cNvPr id="9" name="Object 36"/>
          <p:cNvGraphicFramePr>
            <a:graphicFrameLocks noChangeAspect="1"/>
          </p:cNvGraphicFramePr>
          <p:nvPr/>
        </p:nvGraphicFramePr>
        <p:xfrm>
          <a:off x="6227763" y="4048125"/>
          <a:ext cx="2143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Equation" r:id="rId7" imgW="2146300" imgH="533400" progId="">
                  <p:embed/>
                </p:oleObj>
              </mc:Choice>
              <mc:Fallback>
                <p:oleObj name="Equation" r:id="rId7" imgW="2146300" imgH="5334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048125"/>
                        <a:ext cx="21431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A551E48-AAD6-4AF2-996B-487ACFF2D210}" type="slidenum">
              <a:rPr lang="ru-RU" altLang="ru-RU" smtClean="0">
                <a:solidFill>
                  <a:srgbClr val="898989"/>
                </a:solidFill>
              </a:rPr>
              <a:pPr/>
              <a:t>38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252486-0223-4B92-B1AF-E56E3DABCC79}" type="slidenum">
              <a:rPr lang="ru-RU" altLang="ru-RU" smtClean="0">
                <a:solidFill>
                  <a:srgbClr val="898989"/>
                </a:solidFill>
              </a:rPr>
              <a:pPr/>
              <a:t>39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395288" y="2060575"/>
            <a:ext cx="8497887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Направление вектора градиента совпадает с направлением, вдоль которого скалярная функция координат возрастает наиболее значительно,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 численно градиент равен изменению функции на единице длины вдоль этого направления.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-й опыт.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Упругое столкновение  шаров.  На нитях висят шары.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A6C47-7F12-4A59-8542-1566EAB536F3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39684"/>
            <a:ext cx="8064896" cy="501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20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1412875"/>
            <a:ext cx="81375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Это равенство можно также записать в виде </a:t>
            </a:r>
          </a:p>
          <a:p>
            <a:pPr eaLnBrk="1" hangingPunct="1">
              <a:spcAft>
                <a:spcPts val="18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, где       = </a:t>
            </a:r>
            <a:endParaRPr lang="ru-RU" altLang="ru-RU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47"/>
          <p:cNvGraphicFramePr>
            <a:graphicFrameLocks noChangeAspect="1"/>
          </p:cNvGraphicFramePr>
          <p:nvPr/>
        </p:nvGraphicFramePr>
        <p:xfrm>
          <a:off x="827088" y="2100263"/>
          <a:ext cx="1552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3" name="Equation" r:id="rId3" imgW="1548728" imgH="533169" progId="">
                  <p:embed/>
                </p:oleObj>
              </mc:Choice>
              <mc:Fallback>
                <p:oleObj name="Equation" r:id="rId3" imgW="1548728" imgH="533169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100263"/>
                        <a:ext cx="15525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8"/>
          <p:cNvGraphicFramePr>
            <a:graphicFrameLocks noChangeAspect="1"/>
          </p:cNvGraphicFramePr>
          <p:nvPr/>
        </p:nvGraphicFramePr>
        <p:xfrm>
          <a:off x="3432175" y="2205038"/>
          <a:ext cx="2762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4" name="Equation" r:id="rId5" imgW="279279" imgH="304668" progId="">
                  <p:embed/>
                </p:oleObj>
              </mc:Choice>
              <mc:Fallback>
                <p:oleObj name="Equation" r:id="rId5" imgW="279279" imgH="304668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2205038"/>
                        <a:ext cx="2762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9"/>
          <p:cNvGraphicFramePr>
            <a:graphicFrameLocks noChangeAspect="1"/>
          </p:cNvGraphicFramePr>
          <p:nvPr/>
        </p:nvGraphicFramePr>
        <p:xfrm>
          <a:off x="4211638" y="1916113"/>
          <a:ext cx="26765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5" name="Equation" r:id="rId7" imgW="2679700" imgH="914400" progId="">
                  <p:embed/>
                </p:oleObj>
              </mc:Choice>
              <mc:Fallback>
                <p:oleObj name="Equation" r:id="rId7" imgW="2679700" imgH="914400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916113"/>
                        <a:ext cx="26765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11188" y="2792413"/>
            <a:ext cx="8137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который называется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оператор Гамильтона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или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набла-оператор.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092950" y="2092325"/>
            <a:ext cx="1436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оператор,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11188" y="3794125"/>
            <a:ext cx="81375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Таким образом, консервативная сила равна градиенту потенциальной энергии  тела, взятому с обратным знаком. </a:t>
            </a:r>
          </a:p>
        </p:txBody>
      </p:sp>
      <p:graphicFrame>
        <p:nvGraphicFramePr>
          <p:cNvPr id="15" name="Object 50"/>
          <p:cNvGraphicFramePr>
            <a:graphicFrameLocks noChangeAspect="1"/>
          </p:cNvGraphicFramePr>
          <p:nvPr/>
        </p:nvGraphicFramePr>
        <p:xfrm>
          <a:off x="3851275" y="5446713"/>
          <a:ext cx="2143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6" name="Equation" r:id="rId9" imgW="2146300" imgH="533400" progId="">
                  <p:embed/>
                </p:oleObj>
              </mc:Choice>
              <mc:Fallback>
                <p:oleObj name="Equation" r:id="rId9" imgW="2146300" imgH="53340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446713"/>
                        <a:ext cx="21431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DF922F3-63DD-403E-BB6D-91B175341D8A}" type="slidenum">
              <a:rPr lang="ru-RU" altLang="ru-RU" smtClean="0">
                <a:solidFill>
                  <a:srgbClr val="898989"/>
                </a:solidFill>
              </a:rPr>
              <a:pPr/>
              <a:t>40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333375"/>
            <a:ext cx="82819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Поэтому консервативные силы всегда направлены в сторону уменьшения потенциальной энергии, а любая  система,  предоставленная  самой себе, всегда стремится перейти в такое состояние, в котором её потенциальная энергия имеет наименьшее значение. 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41767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2474913"/>
            <a:ext cx="82819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этом состоит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принцип минимума потенциальной энергии.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09600" y="3508375"/>
            <a:ext cx="43926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Состояние тела с минимальной потенциальной энергией является энергетически  выгодным и поэтому  наиболее  устойчивым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6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C2A37B-7C77-4BC2-A770-EEDF8DDA9223}" type="slidenum">
              <a:rPr lang="ru-RU" altLang="ru-RU" smtClean="0">
                <a:solidFill>
                  <a:srgbClr val="898989"/>
                </a:solidFill>
              </a:rPr>
              <a:pPr/>
              <a:t>41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3.Закон сохранения механической энергии. </a:t>
            </a: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механическая энергия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55650" y="1201738"/>
            <a:ext cx="8280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altLang="ru-RU" sz="24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Сумма кинетической и потенциальной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энергий называется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полной механической энергией  системы: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3348038" y="2770188"/>
          <a:ext cx="1981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Equation" r:id="rId3" imgW="1981200" imgH="469900" progId="">
                  <p:embed/>
                </p:oleObj>
              </mc:Choice>
              <mc:Fallback>
                <p:oleObj name="Equation" r:id="rId3" imgW="1981200" imgH="4699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770188"/>
                        <a:ext cx="19812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55650" y="3243263"/>
            <a:ext cx="80645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систему материальных точек, которые находятся под воздействием внешних консервативных и неконсервативных сил.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Внутренние силы будем считать консервативными.</a:t>
            </a:r>
          </a:p>
        </p:txBody>
      </p:sp>
      <p:sp>
        <p:nvSpPr>
          <p:cNvPr id="4199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48668FB-C948-49BB-9A3B-992BC1B0ED22}" type="slidenum">
              <a:rPr lang="ru-RU" altLang="ru-RU" smtClean="0">
                <a:solidFill>
                  <a:srgbClr val="898989"/>
                </a:solidFill>
              </a:rPr>
              <a:pPr/>
              <a:t>42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692150"/>
            <a:ext cx="82804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работу, совершаемую всеми силами при перемещении системы из одного состояние в другое, сопровождающее изменением конфигурации системы. 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2636838"/>
            <a:ext cx="82804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теореме о потенциальной энергии работа внешних консервативных сил         равна убыли потенциальной энергии системы во внешнем потенциальном поле: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6"/>
          <p:cNvGraphicFramePr>
            <a:graphicFrameLocks noChangeAspect="1"/>
          </p:cNvGraphicFramePr>
          <p:nvPr/>
        </p:nvGraphicFramePr>
        <p:xfrm>
          <a:off x="3449638" y="3181350"/>
          <a:ext cx="3810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3" name="Equation" r:id="rId3" imgW="380670" imgH="317225" progId="">
                  <p:embed/>
                </p:oleObj>
              </mc:Choice>
              <mc:Fallback>
                <p:oleObj name="Equation" r:id="rId3" imgW="380670" imgH="317225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8" y="3181350"/>
                        <a:ext cx="3810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9750" y="4721225"/>
            <a:ext cx="82804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найдём работу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консервативных сил       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47"/>
          <p:cNvGraphicFramePr>
            <a:graphicFrameLocks noChangeAspect="1"/>
          </p:cNvGraphicFramePr>
          <p:nvPr/>
        </p:nvGraphicFramePr>
        <p:xfrm>
          <a:off x="4260850" y="4838700"/>
          <a:ext cx="4191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4" name="Equation" r:id="rId5" imgW="418918" imgH="317362" progId="">
                  <p:embed/>
                </p:oleObj>
              </mc:Choice>
              <mc:Fallback>
                <p:oleObj name="Equation" r:id="rId5" imgW="418918" imgH="317362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4838700"/>
                        <a:ext cx="4191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8" name="Object 48"/>
          <p:cNvGraphicFramePr>
            <a:graphicFrameLocks noChangeAspect="1"/>
          </p:cNvGraphicFramePr>
          <p:nvPr/>
        </p:nvGraphicFramePr>
        <p:xfrm>
          <a:off x="2700338" y="4221163"/>
          <a:ext cx="226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name="Equation" r:id="rId7" imgW="2260600" imgH="469900" progId="">
                  <p:embed/>
                </p:oleObj>
              </mc:Choice>
              <mc:Fallback>
                <p:oleObj name="Equation" r:id="rId7" imgW="2260600" imgH="46990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221163"/>
                        <a:ext cx="2260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6FC0C5-C816-479C-8A57-8A20B80B2137}" type="slidenum">
              <a:rPr lang="ru-RU" altLang="ru-RU" smtClean="0">
                <a:solidFill>
                  <a:srgbClr val="898989"/>
                </a:solidFill>
              </a:rPr>
              <a:pPr/>
              <a:t>43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442913"/>
            <a:ext cx="8137525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Суммарную работу внешних неконсервативных сил обозначим       .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Согласно теореме о кинетической энергии суммарная работа всех сил затрачивается на приращение кинетической энергии:</a:t>
            </a:r>
          </a:p>
        </p:txBody>
      </p:sp>
      <p:graphicFrame>
        <p:nvGraphicFramePr>
          <p:cNvPr id="4" name="Object 59"/>
          <p:cNvGraphicFramePr>
            <a:graphicFrameLocks noChangeAspect="1"/>
          </p:cNvGraphicFramePr>
          <p:nvPr/>
        </p:nvGraphicFramePr>
        <p:xfrm>
          <a:off x="2268538" y="908050"/>
          <a:ext cx="409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" name="Equation" r:id="rId3" imgW="406224" imgH="368140" progId="">
                  <p:embed/>
                </p:oleObj>
              </mc:Choice>
              <mc:Fallback>
                <p:oleObj name="Equation" r:id="rId3" imgW="406224" imgH="36814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908050"/>
                        <a:ext cx="4095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434138" y="2386013"/>
            <a:ext cx="12239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Тогда, 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38163" y="5149850"/>
            <a:ext cx="828198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в двух скобках представляют собой полные энергии системы        и      .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60"/>
          <p:cNvGraphicFramePr>
            <a:graphicFrameLocks noChangeAspect="1"/>
          </p:cNvGraphicFramePr>
          <p:nvPr/>
        </p:nvGraphicFramePr>
        <p:xfrm>
          <a:off x="3059113" y="5634038"/>
          <a:ext cx="4095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3" name="Equation" r:id="rId5" imgW="406224" imgH="431613" progId="">
                  <p:embed/>
                </p:oleObj>
              </mc:Choice>
              <mc:Fallback>
                <p:oleObj name="Equation" r:id="rId5" imgW="406224" imgH="431613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634038"/>
                        <a:ext cx="4095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1"/>
          <p:cNvGraphicFramePr>
            <a:graphicFrameLocks noChangeAspect="1"/>
          </p:cNvGraphicFramePr>
          <p:nvPr/>
        </p:nvGraphicFramePr>
        <p:xfrm>
          <a:off x="3805238" y="5621338"/>
          <a:ext cx="381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4" name="Equation" r:id="rId7" imgW="380835" imgH="431613" progId="">
                  <p:embed/>
                </p:oleObj>
              </mc:Choice>
              <mc:Fallback>
                <p:oleObj name="Equation" r:id="rId7" imgW="380835" imgH="431613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5621338"/>
                        <a:ext cx="381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6" name="Object 62"/>
          <p:cNvGraphicFramePr>
            <a:graphicFrameLocks noChangeAspect="1"/>
          </p:cNvGraphicFramePr>
          <p:nvPr/>
        </p:nvGraphicFramePr>
        <p:xfrm>
          <a:off x="1068388" y="3132138"/>
          <a:ext cx="6743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5" name="Equation" r:id="rId9" imgW="6743700" imgH="584200" progId="">
                  <p:embed/>
                </p:oleObj>
              </mc:Choice>
              <mc:Fallback>
                <p:oleObj name="Equation" r:id="rId9" imgW="6743700" imgH="58420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3132138"/>
                        <a:ext cx="67437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7" name="Object 63"/>
          <p:cNvGraphicFramePr>
            <a:graphicFrameLocks noChangeAspect="1"/>
          </p:cNvGraphicFramePr>
          <p:nvPr/>
        </p:nvGraphicFramePr>
        <p:xfrm>
          <a:off x="2484438" y="2386013"/>
          <a:ext cx="3022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6" name="Equation" r:id="rId11" imgW="3022600" imgH="469900" progId="">
                  <p:embed/>
                </p:oleObj>
              </mc:Choice>
              <mc:Fallback>
                <p:oleObj name="Equation" r:id="rId11" imgW="3022600" imgH="4699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386013"/>
                        <a:ext cx="3022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0" name="Object 64"/>
          <p:cNvGraphicFramePr>
            <a:graphicFrameLocks noChangeAspect="1"/>
          </p:cNvGraphicFramePr>
          <p:nvPr/>
        </p:nvGraphicFramePr>
        <p:xfrm>
          <a:off x="1670050" y="3963988"/>
          <a:ext cx="58547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7" name="Equation" r:id="rId13" imgW="5854700" imgH="1409700" progId="">
                  <p:embed/>
                </p:oleObj>
              </mc:Choice>
              <mc:Fallback>
                <p:oleObj name="Equation" r:id="rId13" imgW="5854700" imgH="1409700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3963988"/>
                        <a:ext cx="58547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A5A17C-A803-4E4F-ACA1-FADF072EE107}" type="slidenum">
              <a:rPr lang="ru-RU" altLang="ru-RU" smtClean="0">
                <a:solidFill>
                  <a:srgbClr val="898989"/>
                </a:solidFill>
              </a:rPr>
              <a:pPr/>
              <a:t>44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 flipH="1">
            <a:off x="539750" y="765175"/>
            <a:ext cx="8281988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мы установили, что работа неконсервативных сил равна изменению полной энергии системы.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Из этого же равенства следует, что в случае, когда неконсервативные (диссипативные)  силы  отсутствуют, полная механическая энергия системы остаётся постоянной. 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 так, закон сохранения механической энергии гласит: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механическая энергия системы материальных 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точек, 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под только консервативных сил, остаётся постоянной.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сохранения энергии имеет всеобщий характер. Он применим ко всем без исключения процессам, происходящим в природе.</a:t>
            </a:r>
            <a:endParaRPr lang="ru-RU" altLang="ru-RU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08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60A4025-8942-4027-9735-BE31729A0870}" type="slidenum">
              <a:rPr lang="ru-RU" altLang="ru-RU" smtClean="0">
                <a:solidFill>
                  <a:srgbClr val="898989"/>
                </a:solidFill>
              </a:rPr>
              <a:pPr/>
              <a:t>45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ED156B-EF67-4138-95D7-434606A688B1}" type="slidenum">
              <a:rPr lang="ru-RU" altLang="ru-RU" smtClean="0">
                <a:solidFill>
                  <a:srgbClr val="898989"/>
                </a:solidFill>
              </a:rPr>
              <a:pPr/>
              <a:t>46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pic>
        <p:nvPicPr>
          <p:cNvPr id="47107" name="Picture 2" descr="D:\СГМ\! УЧЕБА с 9 янв 2021 год\!! ИГФ\Лекции\Раб матер для лек\Скан стр для лекций\Кин потен и полн эн\Лек 1 Мех энергия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842963"/>
            <a:ext cx="76009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3708400" y="2276475"/>
            <a:ext cx="1428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313488" y="2276475"/>
            <a:ext cx="14446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Зако́н  сохране́ния  эне́ргии — фундаментальный закон природы, установленный эмпирически и заключающийся в том, что для изолированной физической системы может быть введена скалярная физическая величина, являющаяся функцией параметров системы и называемая энергией, которая сохраняется с течением времени. Поскольку закон сохранения энергии относится не к конкретным величинам и явлениям, а отражает общую, применимую везде и всегда закономерность, его можно именовать не законом, а принципом сохранения энергии.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A401379-2840-40F2-A264-0C38677D453F}" type="slidenum">
              <a:rPr lang="ru-RU" altLang="ru-RU" smtClean="0">
                <a:solidFill>
                  <a:srgbClr val="898989"/>
                </a:solidFill>
              </a:rPr>
              <a:pPr/>
              <a:t>47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4813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84213" y="995363"/>
            <a:ext cx="8135937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Понятия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энергии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широко используются как в физике, так и в повседневной жизни.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Энергия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является общей количественной мерой движения и взаимодействия всех видов материи.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Энергия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не исчезает и не возникает из ничего, она может лишь переходить из одной формы в другую и поэтому связывает воедино все явления природы.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31863" y="4646613"/>
            <a:ext cx="813593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Различные формы движения материи определяют и различные виды энергии: механическую, внутреннюю, тепловую, электромагнитную, ядерную и др.</a:t>
            </a:r>
          </a:p>
        </p:txBody>
      </p:sp>
      <p:sp>
        <p:nvSpPr>
          <p:cNvPr id="49156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2E53D5C-5679-45C2-90D2-28DAB5C7F916}" type="slidenum">
              <a:rPr lang="ru-RU" altLang="ru-RU" smtClean="0">
                <a:solidFill>
                  <a:srgbClr val="898989"/>
                </a:solidFill>
              </a:rPr>
              <a:pPr/>
              <a:t>48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03350" y="620713"/>
            <a:ext cx="648176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ts val="2400"/>
              </a:spcBef>
            </a:pPr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Соударения тел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1557338"/>
            <a:ext cx="8281987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Примером применения законов сохранения энергии и импульса при решении реальной физической задачи  является удар абсолютно  упругих и неупругих тел.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Удар (соударение) – контактное кратковременное взаимодействие тел, при  котором возникают значительные  внутренние (ударные)  силы, во много раз превосходящие внешние силы, а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скорости испытывают значительные изменения. 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18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2E4C1D8-C80F-4702-94FF-F7446F218C34}" type="slidenum">
              <a:rPr lang="ru-RU" altLang="ru-RU" smtClean="0">
                <a:solidFill>
                  <a:srgbClr val="898989"/>
                </a:solidFill>
              </a:rPr>
              <a:pPr/>
              <a:t>49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A6C47-7F12-4A59-8542-1566EAB536F3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87830"/>
            <a:ext cx="6840760" cy="48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552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573088"/>
            <a:ext cx="820896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Это обстоятельство позволяет применить к решению этой задачи законы сохранения энергии и импульса. 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Величины ударных сил, как правило, неизвестны.  Поэтому нельзя рассматривать ударное взаимодействие непосредственно с помощью законов Ньютона. 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Применение законов сохранения энергии и импульса  позволяет исключить  из рассмотрения сам  процесс столкновения и  получить связь между скоростями тел до и после столкновения, минуя все промежуточные значения этих величин.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0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754A480-6D84-4E8B-B7E5-5C0B9E65C57D}" type="slidenum">
              <a:rPr lang="ru-RU" altLang="ru-RU" smtClean="0">
                <a:solidFill>
                  <a:srgbClr val="898989"/>
                </a:solidFill>
              </a:rPr>
              <a:pPr/>
              <a:t>50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381000"/>
            <a:ext cx="820896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механике часто используются две модели ударного  взаимодействия – 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абсолютно  упругий и абсолютно неупругий удары.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Абсолютно неупругим ударом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называют такое ударное взаимодействие, при котором тела соединяются  (слипаются)  друг с другом и движутся дальше как одно тело.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При абсолютно неупругом ударе механическая энергия не сохраняется. 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Она частично  или  полностью  переходит во внутреннюю энергию тел (нагревание).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32C162A-F635-4494-9409-BA0D34D8D607}" type="slidenum">
              <a:rPr lang="ru-RU" altLang="ru-RU" smtClean="0">
                <a:solidFill>
                  <a:srgbClr val="898989"/>
                </a:solidFill>
              </a:rPr>
              <a:pPr/>
              <a:t>51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260350"/>
            <a:ext cx="8135937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Центральным ударом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шаров называют соударение, при котором скорости шаров до и после удара направлены по линии их центров.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Обозначим массы сталкивающихся шаров       и       , скорости шаров до удара        и      , скорости шаров после удара       и      .</a:t>
            </a:r>
          </a:p>
        </p:txBody>
      </p:sp>
      <p:graphicFrame>
        <p:nvGraphicFramePr>
          <p:cNvPr id="4" name="Object 82"/>
          <p:cNvGraphicFramePr>
            <a:graphicFrameLocks noChangeAspect="1"/>
          </p:cNvGraphicFramePr>
          <p:nvPr/>
        </p:nvGraphicFramePr>
        <p:xfrm>
          <a:off x="6372225" y="1720850"/>
          <a:ext cx="4191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9" name="Equation" r:id="rId3" imgW="418918" imgH="431613" progId="">
                  <p:embed/>
                </p:oleObj>
              </mc:Choice>
              <mc:Fallback>
                <p:oleObj name="Equation" r:id="rId3" imgW="418918" imgH="431613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720850"/>
                        <a:ext cx="4191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3"/>
          <p:cNvGraphicFramePr>
            <a:graphicFrameLocks noChangeAspect="1"/>
          </p:cNvGraphicFramePr>
          <p:nvPr/>
        </p:nvGraphicFramePr>
        <p:xfrm>
          <a:off x="7094538" y="1698625"/>
          <a:ext cx="457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0" name="Equation" r:id="rId5" imgW="457200" imgH="431800" progId="">
                  <p:embed/>
                </p:oleObj>
              </mc:Choice>
              <mc:Fallback>
                <p:oleObj name="Equation" r:id="rId5" imgW="457200" imgH="431800" progId="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8" y="1698625"/>
                        <a:ext cx="4572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4"/>
          <p:cNvGraphicFramePr>
            <a:graphicFrameLocks noChangeAspect="1"/>
          </p:cNvGraphicFramePr>
          <p:nvPr/>
        </p:nvGraphicFramePr>
        <p:xfrm>
          <a:off x="4154488" y="2149475"/>
          <a:ext cx="304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1" name="Equation" r:id="rId7" imgW="304668" imgH="431613" progId="">
                  <p:embed/>
                </p:oleObj>
              </mc:Choice>
              <mc:Fallback>
                <p:oleObj name="Equation" r:id="rId7" imgW="304668" imgH="431613" progId="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488" y="2149475"/>
                        <a:ext cx="3048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5"/>
          <p:cNvGraphicFramePr>
            <a:graphicFrameLocks noChangeAspect="1"/>
          </p:cNvGraphicFramePr>
          <p:nvPr/>
        </p:nvGraphicFramePr>
        <p:xfrm>
          <a:off x="4859338" y="2149475"/>
          <a:ext cx="323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2" name="Equation" r:id="rId9" imgW="330057" imgH="431613" progId="">
                  <p:embed/>
                </p:oleObj>
              </mc:Choice>
              <mc:Fallback>
                <p:oleObj name="Equation" r:id="rId9" imgW="330057" imgH="431613" progId="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149475"/>
                        <a:ext cx="3238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6"/>
          <p:cNvGraphicFramePr>
            <a:graphicFrameLocks noChangeAspect="1"/>
          </p:cNvGraphicFramePr>
          <p:nvPr/>
        </p:nvGraphicFramePr>
        <p:xfrm>
          <a:off x="1539875" y="2584450"/>
          <a:ext cx="3429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3" name="Equation" r:id="rId11" imgW="342751" imgH="431613" progId="">
                  <p:embed/>
                </p:oleObj>
              </mc:Choice>
              <mc:Fallback>
                <p:oleObj name="Equation" r:id="rId11" imgW="342751" imgH="431613" progId="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2584450"/>
                        <a:ext cx="3429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7"/>
          <p:cNvGraphicFramePr>
            <a:graphicFrameLocks noChangeAspect="1"/>
          </p:cNvGraphicFramePr>
          <p:nvPr/>
        </p:nvGraphicFramePr>
        <p:xfrm>
          <a:off x="2339975" y="2601913"/>
          <a:ext cx="371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4" name="Equation" r:id="rId13" imgW="368140" imgH="431613" progId="">
                  <p:embed/>
                </p:oleObj>
              </mc:Choice>
              <mc:Fallback>
                <p:oleObj name="Equation" r:id="rId13" imgW="368140" imgH="431613" progId="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601913"/>
                        <a:ext cx="3714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84213" y="3309938"/>
            <a:ext cx="8135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Закон сохранения импульса требует, чтобы суммарный импульс шаров до и после удара был одинаков:</a:t>
            </a:r>
          </a:p>
        </p:txBody>
      </p:sp>
      <p:graphicFrame>
        <p:nvGraphicFramePr>
          <p:cNvPr id="17" name="Object 88"/>
          <p:cNvGraphicFramePr>
            <a:graphicFrameLocks noChangeAspect="1"/>
          </p:cNvGraphicFramePr>
          <p:nvPr/>
        </p:nvGraphicFramePr>
        <p:xfrm>
          <a:off x="3059113" y="4437063"/>
          <a:ext cx="4095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5" name="Equation" r:id="rId15" imgW="4102100" imgH="482600" progId="">
                  <p:embed/>
                </p:oleObj>
              </mc:Choice>
              <mc:Fallback>
                <p:oleObj name="Equation" r:id="rId15" imgW="4102100" imgH="482600" progId="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437063"/>
                        <a:ext cx="40957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84213" y="4894263"/>
            <a:ext cx="8135937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где        – общая скорость шаров после удара.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Отсюда </a:t>
            </a:r>
          </a:p>
        </p:txBody>
      </p:sp>
      <p:graphicFrame>
        <p:nvGraphicFramePr>
          <p:cNvPr id="20" name="Object 89"/>
          <p:cNvGraphicFramePr>
            <a:graphicFrameLocks noChangeAspect="1"/>
          </p:cNvGraphicFramePr>
          <p:nvPr/>
        </p:nvGraphicFramePr>
        <p:xfrm>
          <a:off x="1406525" y="5013325"/>
          <a:ext cx="2667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6" name="Equation" r:id="rId17" imgW="266584" imgH="330057" progId="">
                  <p:embed/>
                </p:oleObj>
              </mc:Choice>
              <mc:Fallback>
                <p:oleObj name="Equation" r:id="rId17" imgW="266584" imgH="330057" progId="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5013325"/>
                        <a:ext cx="2667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0"/>
          <p:cNvGraphicFramePr>
            <a:graphicFrameLocks noChangeAspect="1"/>
          </p:cNvGraphicFramePr>
          <p:nvPr/>
        </p:nvGraphicFramePr>
        <p:xfrm>
          <a:off x="2987675" y="5500688"/>
          <a:ext cx="26384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7" name="Equation" r:id="rId19" imgW="2641600" imgH="939800" progId="">
                  <p:embed/>
                </p:oleObj>
              </mc:Choice>
              <mc:Fallback>
                <p:oleObj name="Equation" r:id="rId19" imgW="2641600" imgH="939800" progId="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500688"/>
                        <a:ext cx="2638425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560F9B8-9FF5-4DE5-9D77-D89A76A3AA41}" type="slidenum">
              <a:rPr lang="ru-RU" altLang="ru-RU" smtClean="0">
                <a:solidFill>
                  <a:srgbClr val="898989"/>
                </a:solidFill>
              </a:rPr>
              <a:pPr/>
              <a:t>52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/>
      <p:bldP spid="1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428625"/>
            <a:ext cx="820896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Вследствие деформации тел при неупругом ударе происходит потеря кинетической энергии вследствие превращении её части во внутреннюю энергию сталкивающихся тел.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Эту потерю можно определить.</a:t>
            </a:r>
          </a:p>
        </p:txBody>
      </p:sp>
      <p:graphicFrame>
        <p:nvGraphicFramePr>
          <p:cNvPr id="4" name="Object 19"/>
          <p:cNvGraphicFramePr>
            <a:graphicFrameLocks noChangeAspect="1"/>
          </p:cNvGraphicFramePr>
          <p:nvPr/>
        </p:nvGraphicFramePr>
        <p:xfrm>
          <a:off x="1692275" y="3125788"/>
          <a:ext cx="58578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7" name="Equation" r:id="rId3" imgW="5854700" imgH="1016000" progId="">
                  <p:embed/>
                </p:oleObj>
              </mc:Choice>
              <mc:Fallback>
                <p:oleObj name="Equation" r:id="rId3" imgW="5854700" imgH="101600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125788"/>
                        <a:ext cx="5857875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41363" y="4640263"/>
            <a:ext cx="81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Или</a:t>
            </a: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1979613" y="4359275"/>
          <a:ext cx="34671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Equation" r:id="rId5" imgW="3467100" imgH="1092200" progId="">
                  <p:embed/>
                </p:oleObj>
              </mc:Choice>
              <mc:Fallback>
                <p:oleObj name="Equation" r:id="rId5" imgW="3467100" imgH="10922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359275"/>
                        <a:ext cx="346710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7D2767D-3028-4A50-AA22-DD4663889F6A}" type="slidenum">
              <a:rPr lang="ru-RU" altLang="ru-RU" smtClean="0">
                <a:solidFill>
                  <a:srgbClr val="898989"/>
                </a:solidFill>
              </a:rPr>
              <a:pPr/>
              <a:t>53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482600"/>
            <a:ext cx="8569325" cy="284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dirty="0">
                <a:latin typeface="Times New Roman"/>
                <a:ea typeface="Times New Roman"/>
                <a:cs typeface="Arial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Arial"/>
              </a:rPr>
              <a:t>Рассмотрим случай, когда второе тело было неподвижно.</a:t>
            </a:r>
          </a:p>
          <a:p>
            <a:pPr marL="342900" indent="-3429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Times New Roman"/>
                <a:ea typeface="Times New Roman"/>
                <a:cs typeface="Arial"/>
              </a:rPr>
              <a:t>Если                   то                и почти вся кинетическая энергия тела при ударе переходит в во внутреннюю энергию (остаточную деформацию).</a:t>
            </a:r>
          </a:p>
          <a:p>
            <a:pPr marL="342900" indent="-3429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ru-RU" sz="2400" dirty="0">
                <a:latin typeface="Times New Roman"/>
                <a:ea typeface="Times New Roman"/>
                <a:cs typeface="Arial"/>
              </a:rPr>
              <a:t>Если                   то              , и большая часть кинетической энергии при ударе сохраняется.</a:t>
            </a:r>
          </a:p>
        </p:txBody>
      </p:sp>
      <p:graphicFrame>
        <p:nvGraphicFramePr>
          <p:cNvPr id="4" name="Object 35"/>
          <p:cNvGraphicFramePr>
            <a:graphicFrameLocks noChangeAspect="1"/>
          </p:cNvGraphicFramePr>
          <p:nvPr/>
        </p:nvGraphicFramePr>
        <p:xfrm>
          <a:off x="1547813" y="1171575"/>
          <a:ext cx="122396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7" name="Equation" r:id="rId3" imgW="1497950" imgH="431613" progId="">
                  <p:embed/>
                </p:oleObj>
              </mc:Choice>
              <mc:Fallback>
                <p:oleObj name="Equation" r:id="rId3" imgW="1497950" imgH="431613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171575"/>
                        <a:ext cx="1223962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6"/>
          <p:cNvGraphicFramePr>
            <a:graphicFrameLocks noChangeAspect="1"/>
          </p:cNvGraphicFramePr>
          <p:nvPr/>
        </p:nvGraphicFramePr>
        <p:xfrm>
          <a:off x="3302000" y="1171575"/>
          <a:ext cx="8382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8" name="Equation" r:id="rId5" imgW="1002865" imgH="431613" progId="">
                  <p:embed/>
                </p:oleObj>
              </mc:Choice>
              <mc:Fallback>
                <p:oleObj name="Equation" r:id="rId5" imgW="1002865" imgH="431613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1171575"/>
                        <a:ext cx="8382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7"/>
          <p:cNvGraphicFramePr>
            <a:graphicFrameLocks noChangeAspect="1"/>
          </p:cNvGraphicFramePr>
          <p:nvPr/>
        </p:nvGraphicFramePr>
        <p:xfrm>
          <a:off x="1547813" y="2420938"/>
          <a:ext cx="13668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9" name="Equation" r:id="rId7" imgW="1497950" imgH="431613" progId="">
                  <p:embed/>
                </p:oleObj>
              </mc:Choice>
              <mc:Fallback>
                <p:oleObj name="Equation" r:id="rId7" imgW="1497950" imgH="431613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420938"/>
                        <a:ext cx="1366837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8"/>
          <p:cNvGraphicFramePr>
            <a:graphicFrameLocks noChangeAspect="1"/>
          </p:cNvGraphicFramePr>
          <p:nvPr/>
        </p:nvGraphicFramePr>
        <p:xfrm>
          <a:off x="3278188" y="2420938"/>
          <a:ext cx="8096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0" name="Equation" r:id="rId9" imgW="888614" imgH="431613" progId="">
                  <p:embed/>
                </p:oleObj>
              </mc:Choice>
              <mc:Fallback>
                <p:oleObj name="Equation" r:id="rId9" imgW="888614" imgH="431613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2420938"/>
                        <a:ext cx="8096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4213" y="4414838"/>
            <a:ext cx="85693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 упругим ударом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называется столкновение, при котором сохраняется механическая энергия системы тел.</a:t>
            </a:r>
          </a:p>
        </p:txBody>
      </p:sp>
      <p:sp>
        <p:nvSpPr>
          <p:cNvPr id="5530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639630D-EF92-477F-815D-E54253FCF794}" type="slidenum">
              <a:rPr lang="ru-RU" altLang="ru-RU" smtClean="0">
                <a:solidFill>
                  <a:srgbClr val="898989"/>
                </a:solidFill>
              </a:rPr>
              <a:pPr/>
              <a:t>54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979613" y="1196975"/>
            <a:ext cx="215900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79613" y="1341438"/>
            <a:ext cx="21590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563938" y="1196975"/>
            <a:ext cx="36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63938" y="1341438"/>
            <a:ext cx="36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79613" y="2420938"/>
            <a:ext cx="360362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979613" y="2636838"/>
            <a:ext cx="360362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260350"/>
            <a:ext cx="81375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Простым примером абсолютно упругого столкновения может быть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центральный удар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двух бильярдных шаров, один из которых до столкновения находился в состоянии покоя.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453707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35600" y="2205038"/>
            <a:ext cx="33845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общем случае массы 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ru-RU" alt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altLang="ru-RU" sz="2400" i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ru-RU" alt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соу-даряющихся шаров могут быть неоди-наковыми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55650" y="4724400"/>
            <a:ext cx="828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 закону сохранения механической энергии 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2784475" y="5311775"/>
          <a:ext cx="36576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2" name="Equation" r:id="rId4" imgW="3657600" imgH="1016000" progId="">
                  <p:embed/>
                </p:oleObj>
              </mc:Choice>
              <mc:Fallback>
                <p:oleObj name="Equation" r:id="rId4" imgW="3657600" imgH="101600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5311775"/>
                        <a:ext cx="3657600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142B96-45B6-457B-BB4E-D5C3E472EAE9}" type="slidenum">
              <a:rPr lang="ru-RU" altLang="ru-RU" smtClean="0">
                <a:solidFill>
                  <a:srgbClr val="898989"/>
                </a:solidFill>
              </a:rPr>
              <a:pPr/>
              <a:t>55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300038"/>
            <a:ext cx="82089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Здесь υ</a:t>
            </a:r>
            <a:r>
              <a:rPr lang="ru-RU" alt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скорость первого шара до столкновения, скорость второго шара υ</a:t>
            </a:r>
            <a:r>
              <a:rPr lang="ru-RU" alt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= 0, </a:t>
            </a:r>
            <a:r>
              <a:rPr lang="ru-RU" altLang="ru-RU" sz="2400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ru-RU" alt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altLang="ru-RU" sz="2400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ru-RU" alt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скорости шаров после столкновения.   Закон сохранения импульса для проекций скоростей на координатную ось, направленную по скорости движения первого шара до удара, записывается в виде: </a:t>
            </a:r>
          </a:p>
        </p:txBody>
      </p:sp>
      <p:graphicFrame>
        <p:nvGraphicFramePr>
          <p:cNvPr id="4" name="Object 25"/>
          <p:cNvGraphicFramePr>
            <a:graphicFrameLocks noChangeAspect="1"/>
          </p:cNvGraphicFramePr>
          <p:nvPr/>
        </p:nvGraphicFramePr>
        <p:xfrm>
          <a:off x="2771775" y="2997200"/>
          <a:ext cx="30861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4" name="Equation" r:id="rId3" imgW="3086100" imgH="431800" progId="">
                  <p:embed/>
                </p:oleObj>
              </mc:Choice>
              <mc:Fallback>
                <p:oleObj name="Equation" r:id="rId3" imgW="3086100" imgH="43180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997200"/>
                        <a:ext cx="30861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1188" y="3429000"/>
            <a:ext cx="82089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Мы получили систему из двух уравнений. Эту систему можно решить и найти неизвестные скорости </a:t>
            </a:r>
            <a:r>
              <a:rPr lang="ru-RU" altLang="ru-RU" sz="2400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ru-RU" alt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altLang="ru-RU" sz="2400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ru-RU" altLang="ru-RU" sz="2400" baseline="-25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шаров после столкновения: 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26"/>
          <p:cNvGraphicFramePr>
            <a:graphicFrameLocks noChangeAspect="1"/>
          </p:cNvGraphicFramePr>
          <p:nvPr/>
        </p:nvGraphicFramePr>
        <p:xfrm>
          <a:off x="1425575" y="5013325"/>
          <a:ext cx="27908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5" name="Equation" r:id="rId5" imgW="2794000" imgH="990600" progId="">
                  <p:embed/>
                </p:oleObj>
              </mc:Choice>
              <mc:Fallback>
                <p:oleObj name="Equation" r:id="rId5" imgW="2794000" imgH="99060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5013325"/>
                        <a:ext cx="27908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7"/>
          <p:cNvGraphicFramePr>
            <a:graphicFrameLocks noChangeAspect="1"/>
          </p:cNvGraphicFramePr>
          <p:nvPr/>
        </p:nvGraphicFramePr>
        <p:xfrm>
          <a:off x="5099050" y="5084763"/>
          <a:ext cx="22098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6" name="Equation" r:id="rId7" imgW="2209800" imgH="927100" progId="">
                  <p:embed/>
                </p:oleObj>
              </mc:Choice>
              <mc:Fallback>
                <p:oleObj name="Equation" r:id="rId7" imgW="2209800" imgH="9271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5084763"/>
                        <a:ext cx="220980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9837FE-7E59-4938-BCD5-DB73E23A4915}" type="slidenum">
              <a:rPr lang="ru-RU" altLang="ru-RU" smtClean="0">
                <a:solidFill>
                  <a:srgbClr val="898989"/>
                </a:solidFill>
              </a:rPr>
              <a:pPr/>
              <a:t>56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Выводы</a:t>
            </a:r>
            <a:r>
              <a:rPr lang="ru-RU" altLang="ru-RU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mtClean="0"/>
          </a:p>
        </p:txBody>
      </p:sp>
      <p:sp>
        <p:nvSpPr>
          <p:cNvPr id="5837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A5A3CC3-A614-430C-A1C4-B9BE4EE754BD}" type="slidenum">
              <a:rPr lang="ru-RU" altLang="ru-RU" smtClean="0">
                <a:solidFill>
                  <a:srgbClr val="898989"/>
                </a:solidFill>
              </a:rPr>
              <a:pPr/>
              <a:t>57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pic>
        <p:nvPicPr>
          <p:cNvPr id="58372" name="Picture 2" descr="D:\СГМ\! УЧЕБА с 9 янв 2021 год\!! ИГФ\Лекции\Раб матер для лек\Скан стр для лекций\Кин потен и полн эн\Лек 1 Закон сохр мех энер 4!!!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690688"/>
            <a:ext cx="86899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Содержимое 2"/>
          <p:cNvSpPr>
            <a:spLocks noGrp="1"/>
          </p:cNvSpPr>
          <p:nvPr>
            <p:ph idx="1"/>
          </p:nvPr>
        </p:nvSpPr>
        <p:spPr>
          <a:xfrm>
            <a:off x="428625" y="333375"/>
            <a:ext cx="8229600" cy="18716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сохранения энергии является фундаментальным законом природы. Он является основой для макромира, для земного мира, для микромира.</a:t>
            </a:r>
          </a:p>
        </p:txBody>
      </p:sp>
      <p:pic>
        <p:nvPicPr>
          <p:cNvPr id="59395" name="Picture 2" descr="C:\Users\Lenovo\Desktop\0005-005-Pochemu-pojavilas-nauka-Informat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20938"/>
            <a:ext cx="59515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765176"/>
            <a:ext cx="3960440" cy="13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04864"/>
            <a:ext cx="260527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4813994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В споре рождается истина!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	Спасибо за внимание !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1.Механическая   работа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мощность</a:t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   работа</a:t>
            </a:r>
            <a:r>
              <a:rPr lang="ru-RU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Механическая работа определяется как скалярное произведение векторов силы и перемещения. </a:t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altLang="en-US" sz="2800" smtClean="0">
              <a:solidFill>
                <a:srgbClr val="FF0000"/>
              </a:solidFill>
            </a:endParaRPr>
          </a:p>
        </p:txBody>
      </p:sp>
      <p:sp>
        <p:nvSpPr>
          <p:cNvPr id="512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A947C6-0F44-4FD6-A2BF-2D1352C54F2E}" type="slidenum">
              <a:rPr lang="ru-RU" altLang="ru-RU" smtClean="0">
                <a:solidFill>
                  <a:srgbClr val="898989"/>
                </a:solidFill>
              </a:rPr>
              <a:pPr/>
              <a:t>6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pic>
        <p:nvPicPr>
          <p:cNvPr id="512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149725"/>
            <a:ext cx="35337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644525"/>
            <a:ext cx="820896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Когда под действием внешней силы тело изменяет своё положение в пространстве, то этот процесс в физике характеризуют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механической работой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Без действия силы и без перемещения тела не может быть механической работы, т. е.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является пространственной характеристикой силы.</a:t>
            </a:r>
            <a:endParaRPr lang="ru-RU" altLang="ru-RU" sz="24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Известно, что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совершается за счёт запаса энергии, и наоборот, совершая работу, мы можем увеличить запас энергии в какой-либо системе.</a:t>
            </a:r>
            <a:endParaRPr lang="ru-RU" alt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66E4B3-28D0-4654-881A-F63D0F78EE95}" type="slidenum">
              <a:rPr lang="ru-RU" altLang="ru-RU" smtClean="0">
                <a:solidFill>
                  <a:srgbClr val="898989"/>
                </a:solidFill>
              </a:rPr>
              <a:pPr/>
              <a:t>7</a:t>
            </a:fld>
            <a:endParaRPr lang="ru-RU" altLang="ru-R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55650" y="4289425"/>
            <a:ext cx="82089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может быть как положительной (0° ≤ α &lt; 90°), так и отрицательной (90° &lt; α ≤ 180°). 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755650" y="1052513"/>
            <a:ext cx="8064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Работой </a:t>
            </a:r>
            <a:r>
              <a:rPr lang="ru-RU" altLang="ru-RU" sz="2400" i="1">
                <a:solidFill>
                  <a:srgbClr val="00B05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altLang="ru-RU" sz="24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совершаемой  постоянной  силой</a:t>
            </a:r>
            <a:r>
              <a:rPr lang="ru-RU" altLang="ru-RU" sz="2400" b="1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ru-RU" altLang="ru-RU" sz="24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называется скалярная физическая величина, равная произведению модулей силы      и перемещения     , умноженному на косинус угла </a:t>
            </a:r>
            <a:r>
              <a:rPr lang="ru-RU" altLang="ru-RU" sz="2400" i="1">
                <a:solidFill>
                  <a:srgbClr val="00B05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α</a:t>
            </a:r>
            <a:r>
              <a:rPr lang="ru-RU" altLang="ru-RU" sz="240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между векторами силы и перемещения</a:t>
            </a:r>
            <a:endParaRPr lang="ru-RU" altLang="ru-RU" sz="2400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3"/>
          <p:cNvGraphicFramePr>
            <a:graphicFrameLocks noChangeAspect="1"/>
          </p:cNvGraphicFramePr>
          <p:nvPr/>
        </p:nvGraphicFramePr>
        <p:xfrm>
          <a:off x="2771775" y="1908175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3" imgW="304536" imgH="304536" progId="">
                  <p:embed/>
                </p:oleObj>
              </mc:Choice>
              <mc:Fallback>
                <p:oleObj name="Equation" r:id="rId3" imgW="304536" imgH="304536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908175"/>
                        <a:ext cx="304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4"/>
          <p:cNvGraphicFramePr>
            <a:graphicFrameLocks noChangeAspect="1"/>
          </p:cNvGraphicFramePr>
          <p:nvPr/>
        </p:nvGraphicFramePr>
        <p:xfrm>
          <a:off x="5219700" y="1944688"/>
          <a:ext cx="2286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5" imgW="228600" imgH="241300" progId="">
                  <p:embed/>
                </p:oleObj>
              </mc:Choice>
              <mc:Fallback>
                <p:oleObj name="Equation" r:id="rId5" imgW="228600" imgH="2413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944688"/>
                        <a:ext cx="2286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5"/>
          <p:cNvGraphicFramePr>
            <a:graphicFrameLocks noChangeAspect="1"/>
          </p:cNvGraphicFramePr>
          <p:nvPr/>
        </p:nvGraphicFramePr>
        <p:xfrm>
          <a:off x="3476625" y="3644900"/>
          <a:ext cx="2190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7" imgW="2197100" imgH="393700" progId="">
                  <p:embed/>
                </p:oleObj>
              </mc:Choice>
              <mc:Fallback>
                <p:oleObj name="Equation" r:id="rId7" imgW="2197100" imgH="39370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3644900"/>
                        <a:ext cx="2190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55650" y="5297488"/>
            <a:ext cx="80645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 α = 90° работа, совершаемая силой, равна нулю. </a:t>
            </a:r>
          </a:p>
        </p:txBody>
      </p:sp>
      <p:sp>
        <p:nvSpPr>
          <p:cNvPr id="717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1355F56-5982-42F3-A151-A939CB5FAB12}" type="slidenum">
              <a:rPr lang="ru-RU" altLang="ru-RU" smtClean="0">
                <a:solidFill>
                  <a:srgbClr val="898989"/>
                </a:solidFill>
              </a:rPr>
              <a:pPr/>
              <a:t>8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10" name="Object 45"/>
          <p:cNvGraphicFramePr>
            <a:graphicFrameLocks noChangeAspect="1"/>
          </p:cNvGraphicFramePr>
          <p:nvPr/>
        </p:nvGraphicFramePr>
        <p:xfrm>
          <a:off x="3492500" y="3644900"/>
          <a:ext cx="2190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9" imgW="2197100" imgH="393700" progId="">
                  <p:embed/>
                </p:oleObj>
              </mc:Choice>
              <mc:Fallback>
                <p:oleObj name="Equation" r:id="rId9" imgW="2197100" imgH="39370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644900"/>
                        <a:ext cx="2190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5"/>
          <p:cNvGraphicFramePr>
            <a:graphicFrameLocks noChangeAspect="1"/>
          </p:cNvGraphicFramePr>
          <p:nvPr/>
        </p:nvGraphicFramePr>
        <p:xfrm>
          <a:off x="3489325" y="3644900"/>
          <a:ext cx="21907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Equation" r:id="rId10" imgW="2197100" imgH="393700" progId="">
                  <p:embed/>
                </p:oleObj>
              </mc:Choice>
              <mc:Fallback>
                <p:oleObj name="Equation" r:id="rId10" imgW="2197100" imgH="39370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3644900"/>
                        <a:ext cx="21907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4213" y="333375"/>
            <a:ext cx="80645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 системе СИ работа измеряется в </a:t>
            </a:r>
            <a:r>
              <a:rPr lang="ru-RU" altLang="ru-RU" sz="2400" b="1" i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джоулях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(Дж). 1 джоуль равен работе, совершаемой силой в 1 Н на перемещении 1 м в направлении действия силы.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Если проекция  </a:t>
            </a:r>
            <a:r>
              <a:rPr lang="ru-RU" altLang="ru-RU" sz="2400"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силы на направление перемещения       не остается постоянной, работу следует вычислять для малых перемещений        :   </a:t>
            </a:r>
          </a:p>
        </p:txBody>
      </p:sp>
      <p:graphicFrame>
        <p:nvGraphicFramePr>
          <p:cNvPr id="4" name="Object 46"/>
          <p:cNvGraphicFramePr>
            <a:graphicFrameLocks noChangeAspect="1"/>
          </p:cNvGraphicFramePr>
          <p:nvPr/>
        </p:nvGraphicFramePr>
        <p:xfrm>
          <a:off x="2851150" y="1844675"/>
          <a:ext cx="352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3" imgW="355446" imgH="431613" progId="">
                  <p:embed/>
                </p:oleObj>
              </mc:Choice>
              <mc:Fallback>
                <p:oleObj name="Equation" r:id="rId3" imgW="355446" imgH="431613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1844675"/>
                        <a:ext cx="3524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7"/>
          <p:cNvGraphicFramePr>
            <a:graphicFrameLocks noChangeAspect="1"/>
          </p:cNvGraphicFramePr>
          <p:nvPr/>
        </p:nvGraphicFramePr>
        <p:xfrm>
          <a:off x="8027988" y="1844675"/>
          <a:ext cx="228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5" imgW="228600" imgH="330200" progId="">
                  <p:embed/>
                </p:oleObj>
              </mc:Choice>
              <mc:Fallback>
                <p:oleObj name="Equation" r:id="rId5" imgW="228600" imgH="33020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1844675"/>
                        <a:ext cx="2286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8"/>
          <p:cNvGraphicFramePr>
            <a:graphicFrameLocks noChangeAspect="1"/>
          </p:cNvGraphicFramePr>
          <p:nvPr/>
        </p:nvGraphicFramePr>
        <p:xfrm>
          <a:off x="3563938" y="2727325"/>
          <a:ext cx="4572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7" imgW="457200" imgH="330200" progId="">
                  <p:embed/>
                </p:oleObj>
              </mc:Choice>
              <mc:Fallback>
                <p:oleObj name="Equation" r:id="rId7" imgW="457200" imgH="330200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727325"/>
                        <a:ext cx="4572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4213" y="4162425"/>
            <a:ext cx="82804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8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Тогда работу на некотором конечном участке траектории от точки 1 до точки 2 найдём суммированием элементарных  работ на  отдельных  бесконечно малых участках:</a:t>
            </a:r>
          </a:p>
        </p:txBody>
      </p:sp>
      <p:graphicFrame>
        <p:nvGraphicFramePr>
          <p:cNvPr id="2081" name="Object 49"/>
          <p:cNvGraphicFramePr>
            <a:graphicFrameLocks noChangeAspect="1"/>
          </p:cNvGraphicFramePr>
          <p:nvPr/>
        </p:nvGraphicFramePr>
        <p:xfrm>
          <a:off x="3203575" y="3644900"/>
          <a:ext cx="2616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9" imgW="2616200" imgH="406400" progId="">
                  <p:embed/>
                </p:oleObj>
              </mc:Choice>
              <mc:Fallback>
                <p:oleObj name="Equation" r:id="rId9" imgW="2616200" imgH="40640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644900"/>
                        <a:ext cx="2616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C6DFAE-02CC-4708-8BE0-5F04254FA227}" type="slidenum">
              <a:rPr lang="ru-RU" altLang="ru-RU" smtClean="0">
                <a:solidFill>
                  <a:srgbClr val="898989"/>
                </a:solidFill>
              </a:rPr>
              <a:pPr/>
              <a:t>9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180388" y="6524625"/>
            <a:ext cx="33496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299450" y="6577013"/>
            <a:ext cx="2159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2171</Words>
  <Application>Microsoft Office PowerPoint</Application>
  <PresentationFormat>Экран (4:3)</PresentationFormat>
  <Paragraphs>233</Paragraphs>
  <Slides>59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7" baseType="lpstr">
      <vt:lpstr>Arial</vt:lpstr>
      <vt:lpstr>Bookman Old Style</vt:lpstr>
      <vt:lpstr>Calibri</vt:lpstr>
      <vt:lpstr>Calibri Light</vt:lpstr>
      <vt:lpstr>Times</vt:lpstr>
      <vt:lpstr>Times New Roman</vt:lpstr>
      <vt:lpstr>Тема Office</vt:lpstr>
      <vt:lpstr>Equation</vt:lpstr>
      <vt:lpstr>               Чувашский государственный университет Раритетная лаборатория физики   raritet.chuvsu.ru     Лекция 3     Механическая работа и энергия.       Лекцию подготовил            доцент кафедры общей физики       Сорокин Геннадий Михайлович           2024 год</vt:lpstr>
      <vt:lpstr>Содержание   Лекционные опыты </vt:lpstr>
      <vt:lpstr>  Виртуальные лекционные опыты   1-й опыт. При перемещении пианино совершается механическая работа</vt:lpstr>
      <vt:lpstr>  2-й опыт. Упругое столкновение  шаров.  На нитях висят шары.</vt:lpstr>
      <vt:lpstr>Презентация PowerPoint</vt:lpstr>
      <vt:lpstr>       1.Механическая   работа и мощность       Механическая   работа  Механическая работа определяется как скалярное произведение векторов силы и перемещения.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Механическая работа над пружиной</vt:lpstr>
      <vt:lpstr>Презентация PowerPoint</vt:lpstr>
      <vt:lpstr>Презентация PowerPoint</vt:lpstr>
      <vt:lpstr>          Работа нескольких сил   Если к телу приложено несколько сил, то общая работа всех сил равна алгебраической сумме работ, совершаемых отдельными силами.  </vt:lpstr>
      <vt:lpstr>Презентация PowerPoint</vt:lpstr>
      <vt:lpstr>   Мощность</vt:lpstr>
      <vt:lpstr>Единица мощности называется ватт (Вт). 1 ватт равен мощности силы, совершающей работу в 1 Дж за время 1 с:                       </vt:lpstr>
      <vt:lpstr>2. Кинетическая и потенциальная энергии</vt:lpstr>
      <vt:lpstr>Презентация PowerPoint</vt:lpstr>
      <vt:lpstr>   Кинетическая энергия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Потенциальная энергия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Выводы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Пользователь Windows</cp:lastModifiedBy>
  <cp:revision>143</cp:revision>
  <dcterms:created xsi:type="dcterms:W3CDTF">2014-04-20T09:05:48Z</dcterms:created>
  <dcterms:modified xsi:type="dcterms:W3CDTF">2025-02-21T16:25:58Z</dcterms:modified>
</cp:coreProperties>
</file>